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sldIdLst>
    <p:sldId id="256" r:id="rId2"/>
    <p:sldId id="257" r:id="rId3"/>
    <p:sldId id="309" r:id="rId4"/>
    <p:sldId id="258" r:id="rId5"/>
    <p:sldId id="259" r:id="rId6"/>
    <p:sldId id="292" r:id="rId7"/>
    <p:sldId id="296" r:id="rId8"/>
    <p:sldId id="297" r:id="rId9"/>
    <p:sldId id="298" r:id="rId10"/>
    <p:sldId id="299" r:id="rId11"/>
    <p:sldId id="261" r:id="rId12"/>
    <p:sldId id="262" r:id="rId13"/>
    <p:sldId id="300" r:id="rId14"/>
    <p:sldId id="301" r:id="rId15"/>
    <p:sldId id="303" r:id="rId16"/>
    <p:sldId id="304" r:id="rId17"/>
    <p:sldId id="264" r:id="rId18"/>
    <p:sldId id="310" r:id="rId19"/>
    <p:sldId id="265" r:id="rId20"/>
    <p:sldId id="305" r:id="rId21"/>
    <p:sldId id="306" r:id="rId22"/>
    <p:sldId id="307" r:id="rId23"/>
    <p:sldId id="308" r:id="rId24"/>
    <p:sldId id="268" r:id="rId25"/>
    <p:sldId id="269" r:id="rId26"/>
    <p:sldId id="271" r:id="rId27"/>
    <p:sldId id="311" r:id="rId28"/>
    <p:sldId id="274" r:id="rId29"/>
    <p:sldId id="275" r:id="rId30"/>
    <p:sldId id="313" r:id="rId31"/>
    <p:sldId id="277" r:id="rId32"/>
    <p:sldId id="314" r:id="rId33"/>
    <p:sldId id="315" r:id="rId34"/>
    <p:sldId id="316" r:id="rId35"/>
    <p:sldId id="317" r:id="rId36"/>
    <p:sldId id="276" r:id="rId37"/>
    <p:sldId id="318" r:id="rId38"/>
    <p:sldId id="279" r:id="rId39"/>
    <p:sldId id="280" r:id="rId40"/>
    <p:sldId id="312" r:id="rId41"/>
    <p:sldId id="282" r:id="rId42"/>
    <p:sldId id="283" r:id="rId43"/>
    <p:sldId id="287" r:id="rId44"/>
    <p:sldId id="319" r:id="rId45"/>
    <p:sldId id="284" r:id="rId46"/>
    <p:sldId id="320" r:id="rId47"/>
    <p:sldId id="321" r:id="rId48"/>
    <p:sldId id="322" r:id="rId49"/>
    <p:sldId id="323" r:id="rId50"/>
    <p:sldId id="324" r:id="rId51"/>
    <p:sldId id="285" r:id="rId52"/>
    <p:sldId id="288" r:id="rId53"/>
    <p:sldId id="326" r:id="rId54"/>
    <p:sldId id="327" r:id="rId55"/>
    <p:sldId id="290" r:id="rId56"/>
    <p:sldId id="325" r:id="rId57"/>
  </p:sldIdLst>
  <p:sldSz cx="14630400" cy="8229600"/>
  <p:notesSz cx="8229600" cy="14630400"/>
  <p:embeddedFontLst>
    <p:embeddedFont>
      <p:font typeface="Prata" panose="020B0604020202020204" charset="0"/>
      <p:regular r:id="rId59"/>
    </p:embeddedFont>
    <p:embeddedFont>
      <p:font typeface="Raleway" pitchFamily="2" charset="0"/>
      <p:regular r:id="rId60"/>
      <p:bold r:id="rId61"/>
      <p:italic r:id="rId62"/>
      <p:boldItalic r:id="rId63"/>
    </p:embeddedFont>
    <p:embeddedFont>
      <p:font typeface="Raleway Bold" panose="020B0604020202020204" charset="0"/>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171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277F-B52F-D8E8-5E1E-BD3E9F6B2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6CE-E9E1-8EF8-B5A1-1ACCA946C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F862-C59C-8679-88A7-E591EFA003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047C45-2CBC-F096-5E92-84C7E8BA94C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8591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1602-4E2C-F696-A792-B97A3CF5A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6E190-2CAB-EAAE-4129-52A8486E7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FE595-B248-37F5-D7E9-4793EBAC6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2DF5D-8E6C-2FDC-814C-8B02B369E2B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19427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6EBB8-91CB-E2A3-8DE7-C87C59E35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31F80-3F70-AE84-4939-908DC2D5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3D864-7B8F-8BBA-51D0-5804712C84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085E-4C0F-7A58-35BF-C8BF18614E3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3822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B506-494F-C3CE-13E0-F66F2D900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7970-DE5A-E535-26BB-1EC82F43A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B882-E5C8-B542-6E84-F3EE15E01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748657-603F-3A50-1C67-7BA9C93736C1}"/>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60537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080E6-83E9-DF36-9972-F396738F5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80380F-CA36-2B53-E968-E56305FF6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16FAC-E576-69D9-6DAD-09D1C4522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BEC9D4-F1FC-7568-459C-1B97DAEA046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2087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4DBE-B70D-91B3-0055-9739A6316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B20B-97FB-F429-EE18-4853D9AA6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C0E1D-8CD8-1F9F-ADD0-DDF2671184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C359D-CB75-3E5B-4591-26B74B5A72C2}"/>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4355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23C2-C450-D01D-9A43-2063A5554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A682A-6A58-DE3D-7EEA-4F8480940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EF3CD-7278-EA82-EF8F-026380F34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942DF9-F5E3-2517-456D-453ED8B169A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693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67EC-69A3-2816-F412-CE0E039B0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AB2D9-A182-C2F2-7F9F-FE367402E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A629-6F0E-0A18-3031-1A70375AD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8E11E3-6AEE-8B6E-B8D4-2F417DCF656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2118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3C361-A8F0-6D4E-CB4D-4B4614777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D6B5F-E6C3-509B-8759-AF4084CFF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9D9B52-5F5C-3EAE-4B79-C50254530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A83A4F-AB05-E19E-1E5A-96F3373B9C2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9159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1F83-97A8-B076-F858-89D393A4E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DF28-8604-8D7C-60EC-3CD8326C4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4A8D-7788-CFBC-E47B-61CF8C06D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01847A-93EE-160B-3854-05B079BA6821}"/>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3577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7DD5C-6D12-8B19-6B18-288F7B34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72DB3-F649-150B-C21A-74E0A00D7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3F06F-8A55-B7D8-931D-4ED366773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910BB-68D1-245A-6420-B6DF1A193BD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6310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176A-4BBD-4092-4CAF-1C363ADE6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326F4-A99E-72F2-5EFB-D2704F2AF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4F73D-2213-EC9C-71B9-235CC22339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8FE121-8AC3-1498-38A3-D08BE04FA47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631370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EF49-C756-F077-F585-3EF85B565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1BE3E-201C-B8D9-55B7-1C88185D9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EBA360-9A41-76C6-4CE2-3759C33BB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A545-C69F-8578-F9AA-CB84C6408F6F}"/>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99711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40EE-208C-D839-0A50-1A895A5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06675-B28E-E44A-3D64-B90C83A8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06F83-D52C-BFA3-C4AC-53DAD855AB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D5D95-5509-1C62-84CB-26D9328378F3}"/>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837802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636A0-888A-E8B5-E3E5-B6F832B93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98ED-1582-AE4A-BF49-0394F051B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2C740-92B3-242C-3C7E-0827E4E00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71E49E-E6A6-917A-627B-F8A87F875850}"/>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768430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B469-BCF4-DDEF-9634-FC5F7551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51A9C-7CB5-F124-48C0-005738EEB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5FAE5-C43B-EC30-5556-BCD8682D4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F9864B-C74C-8925-B3DA-9CE9B79C7BDD}"/>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541249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61523-EC4B-FE33-8126-444942BFC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F6247-0398-1A9B-6B91-2D22AADF2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4FC9D-F61B-4362-CBB8-D019C1A6D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DB0FC2-8B4B-B2ED-0D74-8CB8814DC55D}"/>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6154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73A9-7623-07FB-051D-6C4CDD24B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157FE-7FC6-AB77-026D-DFBF155F1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76C72-3516-C9D3-59E4-E35CC7C23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3E7F0-19EB-8646-2007-03E9FE05D2DC}"/>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769412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40002-58F8-F397-49ED-0E89BAF37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962C1-36A6-A871-2D4B-7BC207276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BA2E-0A83-2A6F-442C-A25E0D49F7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81C9EA-1E7D-4BB0-479B-967E9858366B}"/>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307630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CC2D-8437-ABB4-B0CE-3AFA83E7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1BE4B-7208-21CA-4454-5E73F6F6B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6AFEC-05C9-8916-505A-D8EBC20CA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67E86C-572E-8230-4663-E3154CADB723}"/>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0097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091F-E764-72E2-2EB8-8FA844425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45BA0-0C5D-4574-0A4D-0AA714080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4B467-3F9C-A721-6C4E-25C027CB3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7CD4EA-689D-630D-885A-12DF56D80FD0}"/>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695987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C769D-61AF-71B6-D1E9-B9B119BDD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F20A2D-306B-C6FF-1672-E9FCA6BA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1237F-1707-65B5-3132-10DC1910B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C07160-ED6F-B1FC-2D02-A1515DB87468}"/>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4127139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708BE-C38E-007A-5D82-85ED468C7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26B9B-CA85-3B7E-2B17-203753A38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AA097-80F2-871F-54E2-8A20C2BB68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B9A79-4E36-62BC-D466-3E6014D5B905}"/>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69597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F006E-2361-D3BD-69C4-145977F3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D6948-A86A-0C36-D559-4086BB76D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3DEDD-BB6E-F947-7228-AB60AAAA3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73EB4-D501-8955-108A-98FDF10CFA36}"/>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52321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7084-975E-87B1-58BA-D6224E8F6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C8D79-8D59-4184-4AD9-6342134D9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AB090-795C-5220-80F7-19FA745D3C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0B27C-32F6-A3FF-D6B1-5BB3399650CB}"/>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151804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76517-EB92-22D3-DA4C-4A518E008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6AFDD-10F1-E094-298D-D9C30C68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28FA0-F9F1-2325-5C11-591E6DEE57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133CA-0149-1B6E-9E1D-9B452BD02E39}"/>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768467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C9CC-BFE7-3940-7D38-3B8A59C36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0B257-D5F6-75C6-0ECD-1E70C2A20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72D21-2760-11BC-04AA-549DB2298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74C7F7-32EC-0B18-278F-AF077A30E311}"/>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580980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65D2C-EE7E-92BF-5B43-D153DD7D5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EDEC2-0E91-6314-90F4-F927BBC75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3BFBA-FECF-EE4B-9275-E73B1C84F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9E324A-BC96-9958-0F41-A563395516AC}"/>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47211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7EA75-6A8F-E990-528B-D071D0FC4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A6666-B9A8-0539-2E04-5A791F3D3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756CB-7CC4-A171-7261-C14EB2A10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8C289-C9AA-E903-095D-C78600B180D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24437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2157C-E34B-B267-0EDA-27578ACC1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89165-074B-F372-3863-572A3BF60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D36A6-9634-A0C1-6085-F5619A7C4D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D8FBE8-B085-1984-9F57-FCE0197C032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044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839E6-C25D-B726-80D7-05448C7D8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1C5FB-D134-4730-6DBA-793E083CB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F604B-AED6-81C3-F255-2C46A656F1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A5A42-EDFA-12D9-621F-73A43B8E0AF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8580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24E65-EB8E-433F-7B62-9205DD4B3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E389C-959D-9009-91AC-9E730E8EF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1E04B-24DF-64ED-78F5-9D206BA1D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BB45A7-D33A-2BC3-1C90-D782B9CA58F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89263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9303-22D1-768F-A43B-D5DE561557E2}"/>
              </a:ext>
            </a:extLst>
          </p:cNvPr>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2217765"/>
            <a:ext cx="8405966" cy="1417558"/>
          </a:xfrm>
          <a:prstGeom prst="rect">
            <a:avLst/>
          </a:prstGeom>
          <a:noFill/>
          <a:ln/>
        </p:spPr>
        <p:txBody>
          <a:bodyPr wrap="square" lIns="0" tIns="0" rIns="0" bIns="0" rtlCol="0" anchor="t"/>
          <a:lstStyle/>
          <a:p>
            <a:pPr marL="0" indent="0">
              <a:buNone/>
            </a:pPr>
            <a:r>
              <a:rPr lang="en-US" sz="6600" b="1" dirty="0">
                <a:solidFill>
                  <a:srgbClr val="F2E782"/>
                </a:solidFill>
                <a:latin typeface="Prata" pitchFamily="34" charset="0"/>
                <a:ea typeface="Prata" pitchFamily="34" charset="-122"/>
                <a:cs typeface="Prata" pitchFamily="34" charset="-120"/>
              </a:rPr>
              <a:t>Intelligent Financial Planning Hub</a:t>
            </a:r>
            <a:endParaRPr lang="en-US" sz="6600" b="1" dirty="0"/>
          </a:p>
        </p:txBody>
      </p:sp>
      <p:sp>
        <p:nvSpPr>
          <p:cNvPr id="4" name="Text 1"/>
          <p:cNvSpPr/>
          <p:nvPr/>
        </p:nvSpPr>
        <p:spPr>
          <a:xfrm>
            <a:off x="793790" y="478182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introduces the Finance Tracker, a web-based application designed to help users manage their personal finances.</a:t>
            </a:r>
            <a:endParaRPr lang="en-US" sz="1750" dirty="0"/>
          </a:p>
        </p:txBody>
      </p:sp>
      <p:sp>
        <p:nvSpPr>
          <p:cNvPr id="5" name="Shape 2"/>
          <p:cNvSpPr/>
          <p:nvPr/>
        </p:nvSpPr>
        <p:spPr>
          <a:xfrm>
            <a:off x="793790" y="6481304"/>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6471959"/>
            <a:ext cx="3688675"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rPr>
              <a:t>BY NIKHITHA PULICHARLA</a:t>
            </a:r>
          </a:p>
          <a:p>
            <a:pPr marL="0" indent="0" algn="l">
              <a:lnSpc>
                <a:spcPts val="3100"/>
              </a:lnSpc>
              <a:buNone/>
            </a:pP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FA7AD-3C50-E944-D186-39E2CCDCEDC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2BC9772-0BCF-3C55-FDD6-D32DC5EAB017}"/>
              </a:ext>
            </a:extLst>
          </p:cNvPr>
          <p:cNvSpPr/>
          <p:nvPr/>
        </p:nvSpPr>
        <p:spPr>
          <a:xfrm>
            <a:off x="1763951" y="227920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F8B7CC59-1542-26B9-DA16-BE6EC0DA8612}"/>
              </a:ext>
            </a:extLst>
          </p:cNvPr>
          <p:cNvSpPr/>
          <p:nvPr/>
        </p:nvSpPr>
        <p:spPr>
          <a:xfrm>
            <a:off x="1763953" y="264507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6547ECDE-DE27-758E-4F92-73B2F13B0045}"/>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598A44BF-4F45-BDB1-2530-343176FEA6D7}"/>
              </a:ext>
            </a:extLst>
          </p:cNvPr>
          <p:cNvSpPr/>
          <p:nvPr/>
        </p:nvSpPr>
        <p:spPr>
          <a:xfrm>
            <a:off x="1763951" y="2989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97501D34-0E36-A797-FE69-FEBA288B175C}"/>
              </a:ext>
            </a:extLst>
          </p:cNvPr>
          <p:cNvSpPr/>
          <p:nvPr/>
        </p:nvSpPr>
        <p:spPr>
          <a:xfrm>
            <a:off x="1763947" y="33341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B529CCB2-0EB5-1370-DFF5-B447E336B116}"/>
              </a:ext>
            </a:extLst>
          </p:cNvPr>
          <p:cNvPicPr>
            <a:picLocks noChangeAspect="1"/>
          </p:cNvPicPr>
          <p:nvPr/>
        </p:nvPicPr>
        <p:blipFill>
          <a:blip r:embed="rId3"/>
          <a:srcRect/>
          <a:stretch/>
        </p:blipFill>
        <p:spPr>
          <a:xfrm>
            <a:off x="3029960" y="3762273"/>
            <a:ext cx="8570479" cy="4265141"/>
          </a:xfrm>
          <a:prstGeom prst="rect">
            <a:avLst/>
          </a:prstGeom>
        </p:spPr>
      </p:pic>
      <p:pic>
        <p:nvPicPr>
          <p:cNvPr id="6" name="Picture 5">
            <a:extLst>
              <a:ext uri="{FF2B5EF4-FFF2-40B4-BE49-F238E27FC236}">
                <a16:creationId xmlns:a16="http://schemas.microsoft.com/office/drawing/2014/main" id="{E35822B5-9D65-EB50-7E54-ECA8B1E69B07}"/>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220588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599"/>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Expense Management</a:t>
            </a:r>
            <a:endParaRPr lang="en-US" sz="4450" dirty="0"/>
          </a:p>
        </p:txBody>
      </p:sp>
      <p:sp>
        <p:nvSpPr>
          <p:cNvPr id="4" name="Shape 1"/>
          <p:cNvSpPr/>
          <p:nvPr/>
        </p:nvSpPr>
        <p:spPr>
          <a:xfrm>
            <a:off x="793790" y="3119676"/>
            <a:ext cx="510302" cy="510302"/>
          </a:xfrm>
          <a:prstGeom prst="roundRect">
            <a:avLst>
              <a:gd name="adj" fmla="val 6667"/>
            </a:avLst>
          </a:prstGeom>
          <a:solidFill>
            <a:srgbClr val="3A3B3C"/>
          </a:solidFill>
          <a:ln/>
        </p:spPr>
      </p:sp>
      <p:sp>
        <p:nvSpPr>
          <p:cNvPr id="5" name="Text 2"/>
          <p:cNvSpPr/>
          <p:nvPr/>
        </p:nvSpPr>
        <p:spPr>
          <a:xfrm>
            <a:off x="990243" y="320468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Add Expenses</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record their expenses by entering details such as amount, category, date, and description.</a:t>
            </a:r>
            <a:endParaRPr lang="en-US" sz="1750" dirty="0"/>
          </a:p>
        </p:txBody>
      </p:sp>
      <p:sp>
        <p:nvSpPr>
          <p:cNvPr id="8" name="Shape 5"/>
          <p:cNvSpPr/>
          <p:nvPr/>
        </p:nvSpPr>
        <p:spPr>
          <a:xfrm>
            <a:off x="4685467" y="3119676"/>
            <a:ext cx="510302" cy="510302"/>
          </a:xfrm>
          <a:prstGeom prst="roundRect">
            <a:avLst>
              <a:gd name="adj" fmla="val 6667"/>
            </a:avLst>
          </a:prstGeom>
          <a:solidFill>
            <a:srgbClr val="3A3B3C"/>
          </a:solidFill>
          <a:ln/>
        </p:spPr>
      </p:sp>
      <p:sp>
        <p:nvSpPr>
          <p:cNvPr id="9" name="Text 6"/>
          <p:cNvSpPr/>
          <p:nvPr/>
        </p:nvSpPr>
        <p:spPr>
          <a:xfrm>
            <a:off x="4836319" y="320468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View Expenses</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comprehensive list of all recorded expenses is displayed, allowing users to track their spending history easily.</a:t>
            </a:r>
            <a:endParaRPr lang="en-US" sz="1750" dirty="0"/>
          </a:p>
        </p:txBody>
      </p:sp>
      <p:sp>
        <p:nvSpPr>
          <p:cNvPr id="12" name="Shape 9"/>
          <p:cNvSpPr/>
          <p:nvPr/>
        </p:nvSpPr>
        <p:spPr>
          <a:xfrm>
            <a:off x="793790" y="5906572"/>
            <a:ext cx="510302" cy="510302"/>
          </a:xfrm>
          <a:prstGeom prst="roundRect">
            <a:avLst>
              <a:gd name="adj" fmla="val 6667"/>
            </a:avLst>
          </a:prstGeom>
          <a:solidFill>
            <a:srgbClr val="3A3B3C"/>
          </a:solidFill>
          <a:ln/>
        </p:spPr>
      </p:sp>
      <p:sp>
        <p:nvSpPr>
          <p:cNvPr id="13" name="Text 10"/>
          <p:cNvSpPr/>
          <p:nvPr/>
        </p:nvSpPr>
        <p:spPr>
          <a:xfrm>
            <a:off x="943451" y="5991582"/>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906572"/>
            <a:ext cx="3273266"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Edit or Delete Expenses</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update existing expense details or remove them entirely, offering flexibility and control over their financial data.</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63851"/>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p:cNvSpPr/>
          <p:nvPr/>
        </p:nvSpPr>
        <p:spPr>
          <a:xfrm>
            <a:off x="793790"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4" name="Text 2"/>
          <p:cNvSpPr/>
          <p:nvPr/>
        </p:nvSpPr>
        <p:spPr>
          <a:xfrm>
            <a:off x="793790"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enter their expenses with details like amount, category, date, and description.</a:t>
            </a:r>
            <a:endParaRPr lang="en-US" sz="1750" dirty="0"/>
          </a:p>
        </p:txBody>
      </p:sp>
      <p:sp>
        <p:nvSpPr>
          <p:cNvPr id="5" name="Text 3"/>
          <p:cNvSpPr/>
          <p:nvPr/>
        </p:nvSpPr>
        <p:spPr>
          <a:xfrm>
            <a:off x="7599521" y="343960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
        <p:nvSpPr>
          <p:cNvPr id="6" name="Text 4"/>
          <p:cNvSpPr/>
          <p:nvPr/>
        </p:nvSpPr>
        <p:spPr>
          <a:xfrm>
            <a:off x="7599521" y="402074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see a list of all their recorded expenses, displaying key details like amount, category, and date.</a:t>
            </a:r>
            <a:endParaRPr lang="en-US" sz="1750" dirty="0"/>
          </a:p>
        </p:txBody>
      </p:sp>
      <p:pic>
        <p:nvPicPr>
          <p:cNvPr id="7" name="Picture 6">
            <a:extLst>
              <a:ext uri="{FF2B5EF4-FFF2-40B4-BE49-F238E27FC236}">
                <a16:creationId xmlns:a16="http://schemas.microsoft.com/office/drawing/2014/main" id="{F2E6DA48-323F-D1B0-8ADB-7F5DE3BC487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9" name="TextBox 8">
            <a:extLst>
              <a:ext uri="{FF2B5EF4-FFF2-40B4-BE49-F238E27FC236}">
                <a16:creationId xmlns:a16="http://schemas.microsoft.com/office/drawing/2014/main" id="{C5C5D999-F574-1BA2-6763-48DA4BE9702A}"/>
              </a:ext>
            </a:extLst>
          </p:cNvPr>
          <p:cNvSpPr txBox="1"/>
          <p:nvPr/>
        </p:nvSpPr>
        <p:spPr>
          <a:xfrm>
            <a:off x="699739" y="623858"/>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8" name="Text 1">
            <a:extLst>
              <a:ext uri="{FF2B5EF4-FFF2-40B4-BE49-F238E27FC236}">
                <a16:creationId xmlns:a16="http://schemas.microsoft.com/office/drawing/2014/main" id="{B7C109E4-46C0-83DE-61B8-4FF0209ED8C1}"/>
              </a:ext>
            </a:extLst>
          </p:cNvPr>
          <p:cNvSpPr/>
          <p:nvPr/>
        </p:nvSpPr>
        <p:spPr>
          <a:xfrm>
            <a:off x="7599521"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sp>
        <p:nvSpPr>
          <p:cNvPr id="10" name="Text 2">
            <a:extLst>
              <a:ext uri="{FF2B5EF4-FFF2-40B4-BE49-F238E27FC236}">
                <a16:creationId xmlns:a16="http://schemas.microsoft.com/office/drawing/2014/main" id="{3620AF5B-B9C2-AF67-4A25-52E25383885A}"/>
              </a:ext>
            </a:extLst>
          </p:cNvPr>
          <p:cNvSpPr/>
          <p:nvPr/>
        </p:nvSpPr>
        <p:spPr>
          <a:xfrm>
            <a:off x="7599521" y="6010794"/>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users to edit existing expense entries by modifying details like amount, category, or description, or to delete any expense they no longer wish to track.</a:t>
            </a:r>
            <a:endParaRPr lang="en-US" sz="1750" dirty="0"/>
          </a:p>
        </p:txBody>
      </p:sp>
      <p:sp>
        <p:nvSpPr>
          <p:cNvPr id="13" name="Text 3">
            <a:extLst>
              <a:ext uri="{FF2B5EF4-FFF2-40B4-BE49-F238E27FC236}">
                <a16:creationId xmlns:a16="http://schemas.microsoft.com/office/drawing/2014/main" id="{227CF9DF-47F8-AAB9-1397-EBD22D2EB943}"/>
              </a:ext>
            </a:extLst>
          </p:cNvPr>
          <p:cNvSpPr/>
          <p:nvPr/>
        </p:nvSpPr>
        <p:spPr>
          <a:xfrm>
            <a:off x="699739" y="54296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Filter Option View Expenses</a:t>
            </a:r>
            <a:endParaRPr lang="en-US" sz="2200" dirty="0"/>
          </a:p>
        </p:txBody>
      </p:sp>
      <p:sp>
        <p:nvSpPr>
          <p:cNvPr id="14" name="Text 4">
            <a:extLst>
              <a:ext uri="{FF2B5EF4-FFF2-40B4-BE49-F238E27FC236}">
                <a16:creationId xmlns:a16="http://schemas.microsoft.com/office/drawing/2014/main" id="{BE597811-953E-2A89-5A60-2B83EE047C7A}"/>
              </a:ext>
            </a:extLst>
          </p:cNvPr>
          <p:cNvSpPr/>
          <p:nvPr/>
        </p:nvSpPr>
        <p:spPr>
          <a:xfrm>
            <a:off x="699739" y="6010794"/>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users to filter the expenses recorded in the data bases with respect to date to and from ranges and also able to filter them with respective to the category of the expenses.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51B2-B706-8645-806F-213646D8895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9F63302-E5AB-1EC5-330D-EC8862728FBE}"/>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02AEFE1F-CD3B-C4A0-4368-FEE13B642610}"/>
              </a:ext>
            </a:extLst>
          </p:cNvPr>
          <p:cNvSpPr/>
          <p:nvPr/>
        </p:nvSpPr>
        <p:spPr>
          <a:xfrm>
            <a:off x="905302" y="55751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4E539489-198C-FD91-CD57-64DEA5C7A4C2}"/>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50FFF1B-5208-FAEA-348C-04F2294F8E50}"/>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CE6BDC91-8C78-849E-4800-ADB1B84BE134}"/>
              </a:ext>
            </a:extLst>
          </p:cNvPr>
          <p:cNvSpPr/>
          <p:nvPr/>
        </p:nvSpPr>
        <p:spPr>
          <a:xfrm>
            <a:off x="905302" y="307634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A35BD82-2E51-1835-9938-4AFF9B6F7A4B}"/>
              </a:ext>
            </a:extLst>
          </p:cNvPr>
          <p:cNvSpPr/>
          <p:nvPr/>
        </p:nvSpPr>
        <p:spPr>
          <a:xfrm>
            <a:off x="905301" y="432575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spTree>
    <p:extLst>
      <p:ext uri="{BB962C8B-B14F-4D97-AF65-F5344CB8AC3E}">
        <p14:creationId xmlns:p14="http://schemas.microsoft.com/office/powerpoint/2010/main" val="380997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C1D3-AA47-8B14-CEC6-F1A7C15FBD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AD1AC0-9A00-FFDF-DB92-74CB60F5C31F}"/>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45DD221E-0BAF-E752-311F-AB2EFDE6A4AF}"/>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59A6ED1D-40A3-448C-46C0-4A8F1196C433}"/>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A66CAD24-A2AF-645E-2D37-5B4A3850DA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D28F24A-D467-A9AC-778A-1C7B5977B19C}"/>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0F8E1F19-328D-B550-A701-2F355AA6ED81}"/>
              </a:ext>
            </a:extLst>
          </p:cNvPr>
          <p:cNvSpPr/>
          <p:nvPr/>
        </p:nvSpPr>
        <p:spPr>
          <a:xfrm>
            <a:off x="905302" y="746272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5" name="Picture 4">
            <a:extLst>
              <a:ext uri="{FF2B5EF4-FFF2-40B4-BE49-F238E27FC236}">
                <a16:creationId xmlns:a16="http://schemas.microsoft.com/office/drawing/2014/main" id="{CE314FAB-A377-D149-C11F-E3ABB7A8DDD5}"/>
              </a:ext>
            </a:extLst>
          </p:cNvPr>
          <p:cNvPicPr>
            <a:picLocks noChangeAspect="1"/>
          </p:cNvPicPr>
          <p:nvPr/>
        </p:nvPicPr>
        <p:blipFill>
          <a:blip r:embed="rId4"/>
          <a:stretch>
            <a:fillRect/>
          </a:stretch>
        </p:blipFill>
        <p:spPr>
          <a:xfrm>
            <a:off x="2992712" y="2378208"/>
            <a:ext cx="8644975" cy="5013752"/>
          </a:xfrm>
          <a:prstGeom prst="rect">
            <a:avLst/>
          </a:prstGeom>
        </p:spPr>
      </p:pic>
    </p:spTree>
    <p:extLst>
      <p:ext uri="{BB962C8B-B14F-4D97-AF65-F5344CB8AC3E}">
        <p14:creationId xmlns:p14="http://schemas.microsoft.com/office/powerpoint/2010/main" val="132354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21BA-C1CA-F121-C596-032D6D9C13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8F7286-4B8D-5A94-8FE2-CCEEC8C671E0}"/>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BE08E089-C1DB-A07A-F173-9EDBF6E3AA72}"/>
              </a:ext>
            </a:extLst>
          </p:cNvPr>
          <p:cNvSpPr/>
          <p:nvPr/>
        </p:nvSpPr>
        <p:spPr>
          <a:xfrm>
            <a:off x="905302" y="78170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7D91158F-7C58-FB18-415E-D322D80D7140}"/>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820F020A-7D89-1314-D7CF-B9BFC9604C5D}"/>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0393F3EA-5906-E1DE-375A-7D40BA5B9332}"/>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D508AE1F-6656-44A9-6632-F4F46B4CD515}"/>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D28DDD75-502A-5866-02BC-D3FC0922B589}"/>
              </a:ext>
            </a:extLst>
          </p:cNvPr>
          <p:cNvPicPr>
            <a:picLocks noChangeAspect="1"/>
          </p:cNvPicPr>
          <p:nvPr/>
        </p:nvPicPr>
        <p:blipFill>
          <a:blip r:embed="rId4"/>
          <a:srcRect/>
          <a:stretch/>
        </p:blipFill>
        <p:spPr>
          <a:xfrm>
            <a:off x="2992712" y="2786105"/>
            <a:ext cx="8644975" cy="4908258"/>
          </a:xfrm>
          <a:prstGeom prst="rect">
            <a:avLst/>
          </a:prstGeom>
        </p:spPr>
      </p:pic>
    </p:spTree>
    <p:extLst>
      <p:ext uri="{BB962C8B-B14F-4D97-AF65-F5344CB8AC3E}">
        <p14:creationId xmlns:p14="http://schemas.microsoft.com/office/powerpoint/2010/main" val="392888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962C-A31E-92A9-91BB-2B16CF12B7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8742CA-52AD-1376-BDBB-3CD7972E747A}"/>
              </a:ext>
            </a:extLst>
          </p:cNvPr>
          <p:cNvSpPr/>
          <p:nvPr/>
        </p:nvSpPr>
        <p:spPr>
          <a:xfrm>
            <a:off x="793790" y="1119962"/>
            <a:ext cx="940105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2: Expense Management</a:t>
            </a:r>
            <a:endParaRPr lang="en-US" sz="4450" dirty="0"/>
          </a:p>
        </p:txBody>
      </p:sp>
      <p:sp>
        <p:nvSpPr>
          <p:cNvPr id="3" name="Text 1">
            <a:extLst>
              <a:ext uri="{FF2B5EF4-FFF2-40B4-BE49-F238E27FC236}">
                <a16:creationId xmlns:a16="http://schemas.microsoft.com/office/drawing/2014/main" id="{8358AD31-56B5-AC33-F604-99FFAAAC75BA}"/>
              </a:ext>
            </a:extLst>
          </p:cNvPr>
          <p:cNvSpPr/>
          <p:nvPr/>
        </p:nvSpPr>
        <p:spPr>
          <a:xfrm>
            <a:off x="905302" y="2608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Update Expenses</a:t>
            </a:r>
            <a:endParaRPr lang="en-US" sz="2200" dirty="0"/>
          </a:p>
        </p:txBody>
      </p:sp>
      <p:pic>
        <p:nvPicPr>
          <p:cNvPr id="7" name="Picture 6">
            <a:extLst>
              <a:ext uri="{FF2B5EF4-FFF2-40B4-BE49-F238E27FC236}">
                <a16:creationId xmlns:a16="http://schemas.microsoft.com/office/drawing/2014/main" id="{228F77B7-EC2A-6583-B4D5-931E85FC4E9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Box 7">
            <a:extLst>
              <a:ext uri="{FF2B5EF4-FFF2-40B4-BE49-F238E27FC236}">
                <a16:creationId xmlns:a16="http://schemas.microsoft.com/office/drawing/2014/main" id="{EFC72D90-3E05-78F2-698C-6D4402B286BF}"/>
              </a:ext>
            </a:extLst>
          </p:cNvPr>
          <p:cNvSpPr txBox="1"/>
          <p:nvPr/>
        </p:nvSpPr>
        <p:spPr>
          <a:xfrm>
            <a:off x="699739" y="116026"/>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9" name="Text 1">
            <a:extLst>
              <a:ext uri="{FF2B5EF4-FFF2-40B4-BE49-F238E27FC236}">
                <a16:creationId xmlns:a16="http://schemas.microsoft.com/office/drawing/2014/main" id="{165AD5AF-D51D-2C28-0FDC-31673C6734DD}"/>
              </a:ext>
            </a:extLst>
          </p:cNvPr>
          <p:cNvSpPr/>
          <p:nvPr/>
        </p:nvSpPr>
        <p:spPr>
          <a:xfrm>
            <a:off x="905300" y="195311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Add Expenses</a:t>
            </a:r>
            <a:endParaRPr lang="en-US" sz="2200" dirty="0"/>
          </a:p>
        </p:txBody>
      </p:sp>
      <p:sp>
        <p:nvSpPr>
          <p:cNvPr id="10" name="Text 3">
            <a:extLst>
              <a:ext uri="{FF2B5EF4-FFF2-40B4-BE49-F238E27FC236}">
                <a16:creationId xmlns:a16="http://schemas.microsoft.com/office/drawing/2014/main" id="{33732810-06DF-E6C1-4304-4ABD19C859E3}"/>
              </a:ext>
            </a:extLst>
          </p:cNvPr>
          <p:cNvSpPr/>
          <p:nvPr/>
        </p:nvSpPr>
        <p:spPr>
          <a:xfrm>
            <a:off x="905302" y="225465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View Expenses</a:t>
            </a:r>
            <a:endParaRPr lang="en-US" sz="2200" dirty="0"/>
          </a:p>
        </p:txBody>
      </p:sp>
      <p:pic>
        <p:nvPicPr>
          <p:cNvPr id="4" name="Picture 3">
            <a:extLst>
              <a:ext uri="{FF2B5EF4-FFF2-40B4-BE49-F238E27FC236}">
                <a16:creationId xmlns:a16="http://schemas.microsoft.com/office/drawing/2014/main" id="{57D612EF-0E3E-93FD-6CDA-F1654AC27BA8}"/>
              </a:ext>
            </a:extLst>
          </p:cNvPr>
          <p:cNvPicPr>
            <a:picLocks noChangeAspect="1"/>
          </p:cNvPicPr>
          <p:nvPr/>
        </p:nvPicPr>
        <p:blipFill>
          <a:blip r:embed="rId4"/>
          <a:srcRect/>
          <a:stretch/>
        </p:blipFill>
        <p:spPr>
          <a:xfrm>
            <a:off x="2992712" y="3147017"/>
            <a:ext cx="8644975" cy="4919362"/>
          </a:xfrm>
          <a:prstGeom prst="rect">
            <a:avLst/>
          </a:prstGeom>
        </p:spPr>
      </p:pic>
    </p:spTree>
    <p:extLst>
      <p:ext uri="{BB962C8B-B14F-4D97-AF65-F5344CB8AC3E}">
        <p14:creationId xmlns:p14="http://schemas.microsoft.com/office/powerpoint/2010/main" val="32437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Takeaways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792254"/>
            <a:ext cx="276629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User-Centric Design</a:t>
            </a:r>
            <a:endParaRPr lang="en-US" sz="2200" dirty="0"/>
          </a:p>
        </p:txBody>
      </p:sp>
      <p:sp>
        <p:nvSpPr>
          <p:cNvPr id="6" name="Shape 3"/>
          <p:cNvSpPr/>
          <p:nvPr/>
        </p:nvSpPr>
        <p:spPr>
          <a:xfrm>
            <a:off x="5187077" y="3817501"/>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8" name="Text 4"/>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269343"/>
            <a:ext cx="304371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Secure Authentication</a:t>
            </a:r>
            <a:endParaRPr lang="en-US" sz="2200" dirty="0"/>
          </a:p>
        </p:txBody>
      </p:sp>
      <p:sp>
        <p:nvSpPr>
          <p:cNvPr id="10" name="Text 6"/>
          <p:cNvSpPr/>
          <p:nvPr/>
        </p:nvSpPr>
        <p:spPr>
          <a:xfrm>
            <a:off x="6433304" y="4759762"/>
            <a:ext cx="411980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Ensuring user data privacy and security.</a:t>
            </a:r>
            <a:endParaRPr lang="en-US" sz="1750" dirty="0"/>
          </a:p>
        </p:txBody>
      </p:sp>
      <p:sp>
        <p:nvSpPr>
          <p:cNvPr id="11" name="Shape 7"/>
          <p:cNvSpPr/>
          <p:nvPr/>
        </p:nvSpPr>
        <p:spPr>
          <a:xfrm>
            <a:off x="6263164" y="5544026"/>
            <a:ext cx="7516773" cy="15240"/>
          </a:xfrm>
          <a:prstGeom prst="roundRect">
            <a:avLst>
              <a:gd name="adj" fmla="val 223256"/>
            </a:avLst>
          </a:prstGeom>
          <a:solidFill>
            <a:srgbClr val="535455"/>
          </a:solidFill>
          <a:ln/>
        </p:spPr>
      </p:sp>
      <p:pic>
        <p:nvPicPr>
          <p:cNvPr id="12"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3" name="Text 8"/>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4" name="Text 9"/>
          <p:cNvSpPr/>
          <p:nvPr/>
        </p:nvSpPr>
        <p:spPr>
          <a:xfrm>
            <a:off x="7509272" y="5814417"/>
            <a:ext cx="526732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Comprehensive Expense Management</a:t>
            </a:r>
            <a:endParaRPr lang="en-US" sz="2200" dirty="0"/>
          </a:p>
        </p:txBody>
      </p:sp>
      <p:sp>
        <p:nvSpPr>
          <p:cNvPr id="15" name="Text 10"/>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Providing users with tools to track and manage their finances effectively.</a:t>
            </a:r>
            <a:endParaRPr lang="en-US" sz="1750" dirty="0"/>
          </a:p>
        </p:txBody>
      </p:sp>
      <p:pic>
        <p:nvPicPr>
          <p:cNvPr id="16" name="Picture 15">
            <a:extLst>
              <a:ext uri="{FF2B5EF4-FFF2-40B4-BE49-F238E27FC236}">
                <a16:creationId xmlns:a16="http://schemas.microsoft.com/office/drawing/2014/main" id="{E51D761B-BFCA-2A0E-8208-A2DB27D37077}"/>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3592B-F0FE-B166-42CD-767DBAE6ED6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BD2E531-255D-CED9-88C2-CF0E1CA7CE3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263F423E-08E1-A508-D2AC-A8480D2E62FA}"/>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- 2</a:t>
            </a:r>
            <a:endParaRPr lang="en-IN" sz="11500" dirty="0"/>
          </a:p>
        </p:txBody>
      </p:sp>
    </p:spTree>
    <p:extLst>
      <p:ext uri="{BB962C8B-B14F-4D97-AF65-F5344CB8AC3E}">
        <p14:creationId xmlns:p14="http://schemas.microsoft.com/office/powerpoint/2010/main" val="29103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12CFBE27-6EAA-68EC-7831-C4F0086F3DB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C6011B0-AF00-4A4A-B72E-1B7DADD146C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8D810675-DE87-6541-42D3-741413B533DB}"/>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p:cNvSpPr/>
          <p:nvPr/>
        </p:nvSpPr>
        <p:spPr>
          <a:xfrm>
            <a:off x="793790" y="37391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3" name="Text 4"/>
          <p:cNvSpPr/>
          <p:nvPr/>
        </p:nvSpPr>
        <p:spPr>
          <a:xfrm>
            <a:off x="793790" y="432031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system calculates total and average expenses.</a:t>
            </a:r>
            <a:endParaRPr lang="en-US" sz="1750" dirty="0"/>
          </a:p>
        </p:txBody>
      </p:sp>
      <p:sp>
        <p:nvSpPr>
          <p:cNvPr id="14" name="Text 1"/>
          <p:cNvSpPr/>
          <p:nvPr/>
        </p:nvSpPr>
        <p:spPr>
          <a:xfrm>
            <a:off x="793789"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5" name="Text 2"/>
          <p:cNvSpPr/>
          <p:nvPr/>
        </p:nvSpPr>
        <p:spPr>
          <a:xfrm>
            <a:off x="793789"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Charts and graphs represent spending patterns, such as pie charts for categories and line charts for monthly expenses.</a:t>
            </a:r>
            <a:endParaRPr lang="en-US" sz="1750" dirty="0"/>
          </a:p>
        </p:txBody>
      </p:sp>
      <p:sp>
        <p:nvSpPr>
          <p:cNvPr id="16" name="Text 3"/>
          <p:cNvSpPr/>
          <p:nvPr/>
        </p:nvSpPr>
        <p:spPr>
          <a:xfrm>
            <a:off x="7599520" y="56369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
        <p:nvSpPr>
          <p:cNvPr id="17" name="Text 4"/>
          <p:cNvSpPr/>
          <p:nvPr/>
        </p:nvSpPr>
        <p:spPr>
          <a:xfrm>
            <a:off x="7599520" y="621810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download reports in PDF format for offline access.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1764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Project Overview</a:t>
            </a:r>
            <a:endParaRPr lang="en-US" sz="4450" dirty="0"/>
          </a:p>
        </p:txBody>
      </p:sp>
      <p:sp>
        <p:nvSpPr>
          <p:cNvPr id="3" name="Text 1"/>
          <p:cNvSpPr/>
          <p:nvPr/>
        </p:nvSpPr>
        <p:spPr>
          <a:xfrm>
            <a:off x="793790"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Key Features</a:t>
            </a:r>
            <a:endParaRPr lang="en-US" sz="2200" dirty="0"/>
          </a:p>
        </p:txBody>
      </p:sp>
      <p:sp>
        <p:nvSpPr>
          <p:cNvPr id="4" name="Text 2"/>
          <p:cNvSpPr/>
          <p:nvPr/>
        </p:nvSpPr>
        <p:spPr>
          <a:xfrm>
            <a:off x="793790"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User registration and login</a:t>
            </a:r>
            <a:endParaRPr lang="en-US" sz="1750" dirty="0"/>
          </a:p>
        </p:txBody>
      </p:sp>
      <p:sp>
        <p:nvSpPr>
          <p:cNvPr id="5" name="Text 3"/>
          <p:cNvSpPr/>
          <p:nvPr/>
        </p:nvSpPr>
        <p:spPr>
          <a:xfrm>
            <a:off x="793790"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Expense management</a:t>
            </a:r>
            <a:endParaRPr lang="en-US" sz="1750" dirty="0"/>
          </a:p>
        </p:txBody>
      </p:sp>
      <p:sp>
        <p:nvSpPr>
          <p:cNvPr id="6" name="Text 4"/>
          <p:cNvSpPr/>
          <p:nvPr/>
        </p:nvSpPr>
        <p:spPr>
          <a:xfrm>
            <a:off x="793790"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Financial reporting</a:t>
            </a:r>
            <a:endParaRPr lang="en-US" sz="1750" dirty="0"/>
          </a:p>
        </p:txBody>
      </p:sp>
      <p:sp>
        <p:nvSpPr>
          <p:cNvPr id="7" name="Text 5"/>
          <p:cNvSpPr/>
          <p:nvPr/>
        </p:nvSpPr>
        <p:spPr>
          <a:xfrm>
            <a:off x="793790" y="56697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Budget planning</a:t>
            </a:r>
            <a:endParaRPr lang="en-US" sz="1750" dirty="0"/>
          </a:p>
        </p:txBody>
      </p:sp>
      <p:sp>
        <p:nvSpPr>
          <p:cNvPr id="8" name="Text 6"/>
          <p:cNvSpPr/>
          <p:nvPr/>
        </p:nvSpPr>
        <p:spPr>
          <a:xfrm>
            <a:off x="7599521" y="37620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Technology Stack</a:t>
            </a:r>
            <a:endParaRPr lang="en-US" sz="2200" dirty="0"/>
          </a:p>
        </p:txBody>
      </p:sp>
      <p:sp>
        <p:nvSpPr>
          <p:cNvPr id="9" name="Text 7"/>
          <p:cNvSpPr/>
          <p:nvPr/>
        </p:nvSpPr>
        <p:spPr>
          <a:xfrm>
            <a:off x="7599521" y="43431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Frontend: HTML, CSS, JavaScript</a:t>
            </a:r>
            <a:endParaRPr lang="en-US" sz="1750" dirty="0"/>
          </a:p>
        </p:txBody>
      </p:sp>
      <p:sp>
        <p:nvSpPr>
          <p:cNvPr id="10" name="Text 8"/>
          <p:cNvSpPr/>
          <p:nvPr/>
        </p:nvSpPr>
        <p:spPr>
          <a:xfrm>
            <a:off x="7599521" y="47853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Backend: Django (Python)</a:t>
            </a:r>
            <a:endParaRPr lang="en-US" sz="1750" dirty="0"/>
          </a:p>
        </p:txBody>
      </p:sp>
      <p:sp>
        <p:nvSpPr>
          <p:cNvPr id="11" name="Text 9"/>
          <p:cNvSpPr/>
          <p:nvPr/>
        </p:nvSpPr>
        <p:spPr>
          <a:xfrm>
            <a:off x="7599521" y="52275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Database: MySQL</a:t>
            </a:r>
            <a:endParaRPr lang="en-US" sz="1750" dirty="0"/>
          </a:p>
        </p:txBody>
      </p:sp>
      <p:pic>
        <p:nvPicPr>
          <p:cNvPr id="12" name="Picture 11">
            <a:extLst>
              <a:ext uri="{FF2B5EF4-FFF2-40B4-BE49-F238E27FC236}">
                <a16:creationId xmlns:a16="http://schemas.microsoft.com/office/drawing/2014/main" id="{C813718F-753B-8E77-4584-5E7038DB65B9}"/>
              </a:ext>
            </a:extLst>
          </p:cNvPr>
          <p:cNvPicPr>
            <a:picLocks noChangeAspect="1"/>
          </p:cNvPicPr>
          <p:nvPr/>
        </p:nvPicPr>
        <p:blipFill>
          <a:blip r:embed="rId3"/>
          <a:stretch>
            <a:fillRect/>
          </a:stretch>
        </p:blipFill>
        <p:spPr>
          <a:xfrm>
            <a:off x="12486976" y="6943546"/>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9260-39AF-F957-5464-4F64923B119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F45523-5861-55EC-13BD-B5D3DFE7BF55}"/>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C166D3BC-52E3-C8D7-7CAE-73A654CE3856}"/>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A99BB997-132D-95D4-64D9-2D49DF57AB66}"/>
              </a:ext>
            </a:extLst>
          </p:cNvPr>
          <p:cNvSpPr/>
          <p:nvPr/>
        </p:nvSpPr>
        <p:spPr>
          <a:xfrm>
            <a:off x="793789" y="1206309"/>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9" name="TextBox 8">
            <a:extLst>
              <a:ext uri="{FF2B5EF4-FFF2-40B4-BE49-F238E27FC236}">
                <a16:creationId xmlns:a16="http://schemas.microsoft.com/office/drawing/2014/main" id="{21F33910-840E-88BB-4D98-6C2FF5DC8A44}"/>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2</a:t>
            </a:r>
            <a:endParaRPr lang="en-IN" sz="6000" dirty="0"/>
          </a:p>
        </p:txBody>
      </p:sp>
      <p:sp>
        <p:nvSpPr>
          <p:cNvPr id="12" name="Text 3">
            <a:extLst>
              <a:ext uri="{FF2B5EF4-FFF2-40B4-BE49-F238E27FC236}">
                <a16:creationId xmlns:a16="http://schemas.microsoft.com/office/drawing/2014/main" id="{5EFC0099-AF3C-A64B-A96D-87070D6DD22F}"/>
              </a:ext>
            </a:extLst>
          </p:cNvPr>
          <p:cNvSpPr/>
          <p:nvPr/>
        </p:nvSpPr>
        <p:spPr>
          <a:xfrm>
            <a:off x="1384801" y="316493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85F087A6-5721-4618-C514-24C83FB2CFE4}"/>
              </a:ext>
            </a:extLst>
          </p:cNvPr>
          <p:cNvSpPr/>
          <p:nvPr/>
        </p:nvSpPr>
        <p:spPr>
          <a:xfrm>
            <a:off x="1384802" y="429632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80DE2629-90BE-4CE7-71D3-05EC61A4A80B}"/>
              </a:ext>
            </a:extLst>
          </p:cNvPr>
          <p:cNvSpPr/>
          <p:nvPr/>
        </p:nvSpPr>
        <p:spPr>
          <a:xfrm>
            <a:off x="1384800" y="53397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spTree>
    <p:extLst>
      <p:ext uri="{BB962C8B-B14F-4D97-AF65-F5344CB8AC3E}">
        <p14:creationId xmlns:p14="http://schemas.microsoft.com/office/powerpoint/2010/main" val="29410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BCC3-6C7F-6CCA-4740-FC67EB2F14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D94492D-CE09-2BFC-3215-4F49B9699713}"/>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4A48C1F8-B9A4-2709-3A38-13E762C01279}"/>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00F55659-280B-8D5B-B1FE-55AA473FDBD2}"/>
              </a:ext>
            </a:extLst>
          </p:cNvPr>
          <p:cNvSpPr/>
          <p:nvPr/>
        </p:nvSpPr>
        <p:spPr>
          <a:xfrm>
            <a:off x="1384800" y="128090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7311A773-0368-3137-1103-E39BDE25A953}"/>
              </a:ext>
            </a:extLst>
          </p:cNvPr>
          <p:cNvSpPr/>
          <p:nvPr/>
        </p:nvSpPr>
        <p:spPr>
          <a:xfrm>
            <a:off x="1384799" y="741378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4B5D588E-F23D-86A3-1036-27A76C7FE0FE}"/>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F0892CEA-6780-615D-60E7-CF779149B2B2}"/>
              </a:ext>
            </a:extLst>
          </p:cNvPr>
          <p:cNvPicPr>
            <a:picLocks noChangeAspect="1"/>
          </p:cNvPicPr>
          <p:nvPr/>
        </p:nvPicPr>
        <p:blipFill>
          <a:blip r:embed="rId4"/>
          <a:srcRect r="11598"/>
          <a:stretch/>
        </p:blipFill>
        <p:spPr>
          <a:xfrm>
            <a:off x="2505072" y="2319454"/>
            <a:ext cx="10537903" cy="4213074"/>
          </a:xfrm>
          <a:prstGeom prst="rect">
            <a:avLst/>
          </a:prstGeom>
        </p:spPr>
      </p:pic>
      <p:sp>
        <p:nvSpPr>
          <p:cNvPr id="6" name="Text 0">
            <a:extLst>
              <a:ext uri="{FF2B5EF4-FFF2-40B4-BE49-F238E27FC236}">
                <a16:creationId xmlns:a16="http://schemas.microsoft.com/office/drawing/2014/main" id="{02F8257A-0652-7243-C82E-702BEFC55DCB}"/>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400406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9BD9-1E70-9F28-20EC-8B62ED977CB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40F35D5-9252-0272-C9B2-9443C32CF960}"/>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E4C3C2F1-56A9-0566-C994-15ED8AF4D017}"/>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12" name="Text 3">
            <a:extLst>
              <a:ext uri="{FF2B5EF4-FFF2-40B4-BE49-F238E27FC236}">
                <a16:creationId xmlns:a16="http://schemas.microsoft.com/office/drawing/2014/main" id="{F6BF6DAA-38BB-CEB6-32CF-2513844E4C74}"/>
              </a:ext>
            </a:extLst>
          </p:cNvPr>
          <p:cNvSpPr/>
          <p:nvPr/>
        </p:nvSpPr>
        <p:spPr>
          <a:xfrm>
            <a:off x="1384800" y="129669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A130849B-CE67-60A9-AA70-EC4C78AB605A}"/>
              </a:ext>
            </a:extLst>
          </p:cNvPr>
          <p:cNvSpPr/>
          <p:nvPr/>
        </p:nvSpPr>
        <p:spPr>
          <a:xfrm>
            <a:off x="1384799" y="1651025"/>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DACD6218-537E-B803-4E7E-B28A75D42AC8}"/>
              </a:ext>
            </a:extLst>
          </p:cNvPr>
          <p:cNvSpPr/>
          <p:nvPr/>
        </p:nvSpPr>
        <p:spPr>
          <a:xfrm>
            <a:off x="1384800" y="781013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6" name="Picture 5">
            <a:extLst>
              <a:ext uri="{FF2B5EF4-FFF2-40B4-BE49-F238E27FC236}">
                <a16:creationId xmlns:a16="http://schemas.microsoft.com/office/drawing/2014/main" id="{CFE0230C-87E9-29A3-FEDC-333C96AF9E58}"/>
              </a:ext>
            </a:extLst>
          </p:cNvPr>
          <p:cNvPicPr>
            <a:picLocks noChangeAspect="1"/>
          </p:cNvPicPr>
          <p:nvPr/>
        </p:nvPicPr>
        <p:blipFill>
          <a:blip r:embed="rId4"/>
          <a:stretch>
            <a:fillRect/>
          </a:stretch>
        </p:blipFill>
        <p:spPr>
          <a:xfrm>
            <a:off x="2586181" y="2181951"/>
            <a:ext cx="9458038" cy="5546074"/>
          </a:xfrm>
          <a:prstGeom prst="rect">
            <a:avLst/>
          </a:prstGeom>
        </p:spPr>
      </p:pic>
      <p:sp>
        <p:nvSpPr>
          <p:cNvPr id="7" name="Text 0">
            <a:extLst>
              <a:ext uri="{FF2B5EF4-FFF2-40B4-BE49-F238E27FC236}">
                <a16:creationId xmlns:a16="http://schemas.microsoft.com/office/drawing/2014/main" id="{27BAAED5-A465-B394-C9A7-40AE06EAEB9D}"/>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Tree>
    <p:extLst>
      <p:ext uri="{BB962C8B-B14F-4D97-AF65-F5344CB8AC3E}">
        <p14:creationId xmlns:p14="http://schemas.microsoft.com/office/powerpoint/2010/main" val="302000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60E66-7183-717A-EAA3-BB9FDDB2B6C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AB2DB5-BA30-2A81-7D0A-FCDD25F8ED2B}"/>
              </a:ext>
            </a:extLst>
          </p:cNvPr>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endParaRPr lang="en-US" sz="4450" dirty="0"/>
          </a:p>
        </p:txBody>
      </p:sp>
      <p:pic>
        <p:nvPicPr>
          <p:cNvPr id="2" name="Picture 1">
            <a:extLst>
              <a:ext uri="{FF2B5EF4-FFF2-40B4-BE49-F238E27FC236}">
                <a16:creationId xmlns:a16="http://schemas.microsoft.com/office/drawing/2014/main" id="{63EB466A-D0EB-1AB4-E9C7-2004A0A7025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87876C04-1829-5482-E27C-7BCA97E832FC}"/>
              </a:ext>
            </a:extLst>
          </p:cNvPr>
          <p:cNvSpPr/>
          <p:nvPr/>
        </p:nvSpPr>
        <p:spPr>
          <a:xfrm>
            <a:off x="793789" y="400616"/>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3: Financial Reporting Module</a:t>
            </a:r>
            <a:endParaRPr lang="en-US" sz="4450" dirty="0"/>
          </a:p>
        </p:txBody>
      </p:sp>
      <p:sp>
        <p:nvSpPr>
          <p:cNvPr id="12" name="Text 3">
            <a:extLst>
              <a:ext uri="{FF2B5EF4-FFF2-40B4-BE49-F238E27FC236}">
                <a16:creationId xmlns:a16="http://schemas.microsoft.com/office/drawing/2014/main" id="{CBB2ECBF-BE64-391A-ADA8-556027A92F22}"/>
              </a:ext>
            </a:extLst>
          </p:cNvPr>
          <p:cNvSpPr/>
          <p:nvPr/>
        </p:nvSpPr>
        <p:spPr>
          <a:xfrm>
            <a:off x="1384800" y="123594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Expense Calculation</a:t>
            </a:r>
            <a:endParaRPr lang="en-US" sz="2200" dirty="0"/>
          </a:p>
        </p:txBody>
      </p:sp>
      <p:sp>
        <p:nvSpPr>
          <p:cNvPr id="14" name="Text 1">
            <a:extLst>
              <a:ext uri="{FF2B5EF4-FFF2-40B4-BE49-F238E27FC236}">
                <a16:creationId xmlns:a16="http://schemas.microsoft.com/office/drawing/2014/main" id="{59F81D8A-E04B-C3D9-DE05-3192C620117E}"/>
              </a:ext>
            </a:extLst>
          </p:cNvPr>
          <p:cNvSpPr/>
          <p:nvPr/>
        </p:nvSpPr>
        <p:spPr>
          <a:xfrm>
            <a:off x="1384799" y="159027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Visualizations</a:t>
            </a:r>
            <a:endParaRPr lang="en-US" sz="2200" dirty="0"/>
          </a:p>
        </p:txBody>
      </p:sp>
      <p:sp>
        <p:nvSpPr>
          <p:cNvPr id="16" name="Text 3">
            <a:extLst>
              <a:ext uri="{FF2B5EF4-FFF2-40B4-BE49-F238E27FC236}">
                <a16:creationId xmlns:a16="http://schemas.microsoft.com/office/drawing/2014/main" id="{B83AA650-9D0D-EE5D-F99C-C39DA8E7F5A7}"/>
              </a:ext>
            </a:extLst>
          </p:cNvPr>
          <p:cNvSpPr/>
          <p:nvPr/>
        </p:nvSpPr>
        <p:spPr>
          <a:xfrm>
            <a:off x="1384800" y="197104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Export</a:t>
            </a:r>
            <a:endParaRPr lang="en-US" sz="2200" dirty="0"/>
          </a:p>
        </p:txBody>
      </p:sp>
      <p:pic>
        <p:nvPicPr>
          <p:cNvPr id="5" name="Picture 4">
            <a:extLst>
              <a:ext uri="{FF2B5EF4-FFF2-40B4-BE49-F238E27FC236}">
                <a16:creationId xmlns:a16="http://schemas.microsoft.com/office/drawing/2014/main" id="{20490D9E-9707-3A9C-CDA8-0E677FCA5AC3}"/>
              </a:ext>
            </a:extLst>
          </p:cNvPr>
          <p:cNvPicPr>
            <a:picLocks noChangeAspect="1"/>
          </p:cNvPicPr>
          <p:nvPr/>
        </p:nvPicPr>
        <p:blipFill>
          <a:blip r:embed="rId4"/>
          <a:stretch>
            <a:fillRect/>
          </a:stretch>
        </p:blipFill>
        <p:spPr>
          <a:xfrm>
            <a:off x="1625370" y="2546985"/>
            <a:ext cx="11295306" cy="5122845"/>
          </a:xfrm>
          <a:prstGeom prst="rect">
            <a:avLst/>
          </a:prstGeom>
        </p:spPr>
      </p:pic>
    </p:spTree>
    <p:extLst>
      <p:ext uri="{BB962C8B-B14F-4D97-AF65-F5344CB8AC3E}">
        <p14:creationId xmlns:p14="http://schemas.microsoft.com/office/powerpoint/2010/main" val="118526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5010" y="1174532"/>
            <a:ext cx="8996980"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Financial Reports: Expense List</a:t>
            </a:r>
            <a:endParaRPr lang="en-US" sz="4450" dirty="0"/>
          </a:p>
        </p:txBody>
      </p:sp>
      <p:pic>
        <p:nvPicPr>
          <p:cNvPr id="7" name="Picture 6">
            <a:extLst>
              <a:ext uri="{FF2B5EF4-FFF2-40B4-BE49-F238E27FC236}">
                <a16:creationId xmlns:a16="http://schemas.microsoft.com/office/drawing/2014/main" id="{26792265-3CC3-48DF-41C3-D43776931D64}"/>
              </a:ext>
            </a:extLst>
          </p:cNvPr>
          <p:cNvPicPr>
            <a:picLocks noChangeAspect="1"/>
          </p:cNvPicPr>
          <p:nvPr/>
        </p:nvPicPr>
        <p:blipFill>
          <a:blip r:embed="rId3"/>
          <a:srcRect l="31198" r="10291"/>
          <a:stretch/>
        </p:blipFill>
        <p:spPr>
          <a:xfrm>
            <a:off x="655869" y="3601843"/>
            <a:ext cx="6280189" cy="4487972"/>
          </a:xfrm>
          <a:prstGeom prst="rect">
            <a:avLst/>
          </a:prstGeom>
        </p:spPr>
      </p:pic>
      <p:pic>
        <p:nvPicPr>
          <p:cNvPr id="9" name="Picture 8">
            <a:extLst>
              <a:ext uri="{FF2B5EF4-FFF2-40B4-BE49-F238E27FC236}">
                <a16:creationId xmlns:a16="http://schemas.microsoft.com/office/drawing/2014/main" id="{03E7390C-4813-440B-112D-3F96AC5338E1}"/>
              </a:ext>
            </a:extLst>
          </p:cNvPr>
          <p:cNvPicPr>
            <a:picLocks noChangeAspect="1"/>
          </p:cNvPicPr>
          <p:nvPr/>
        </p:nvPicPr>
        <p:blipFill>
          <a:blip r:embed="rId4"/>
          <a:stretch>
            <a:fillRect/>
          </a:stretch>
        </p:blipFill>
        <p:spPr>
          <a:xfrm>
            <a:off x="8060278" y="3601844"/>
            <a:ext cx="6480911" cy="4487971"/>
          </a:xfrm>
          <a:prstGeom prst="rect">
            <a:avLst/>
          </a:prstGeom>
        </p:spPr>
      </p:pic>
      <p:sp>
        <p:nvSpPr>
          <p:cNvPr id="10" name="Text 1">
            <a:extLst>
              <a:ext uri="{FF2B5EF4-FFF2-40B4-BE49-F238E27FC236}">
                <a16:creationId xmlns:a16="http://schemas.microsoft.com/office/drawing/2014/main" id="{57BB265F-0E36-2A1C-005E-318F49FC8329}"/>
              </a:ext>
            </a:extLst>
          </p:cNvPr>
          <p:cNvSpPr/>
          <p:nvPr/>
        </p:nvSpPr>
        <p:spPr>
          <a:xfrm>
            <a:off x="1306740" y="294456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PDF View</a:t>
            </a:r>
            <a:endParaRPr lang="en-US" sz="2200" dirty="0"/>
          </a:p>
        </p:txBody>
      </p:sp>
      <p:sp>
        <p:nvSpPr>
          <p:cNvPr id="11" name="Text 1">
            <a:extLst>
              <a:ext uri="{FF2B5EF4-FFF2-40B4-BE49-F238E27FC236}">
                <a16:creationId xmlns:a16="http://schemas.microsoft.com/office/drawing/2014/main" id="{F16AD410-A1C4-2A16-4971-7A0177644C24}"/>
              </a:ext>
            </a:extLst>
          </p:cNvPr>
          <p:cNvSpPr/>
          <p:nvPr/>
        </p:nvSpPr>
        <p:spPr>
          <a:xfrm>
            <a:off x="8205628" y="291980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Excel View</a:t>
            </a:r>
            <a:endParaRPr lang="en-US"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 y="0"/>
            <a:ext cx="5898995"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PDF Export: View Expenses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For PDF export of the View Expenses section, JavaScript with the jsPDF library is used to generate the PDF file. The report, containing the user's expense details, is saved with the filename formatted as "expenses_list.pdf", making it personalized and easy to identify.</a:t>
            </a:r>
            <a:endParaRPr lang="en-US" sz="1750" dirty="0"/>
          </a:p>
        </p:txBody>
      </p:sp>
      <p:pic>
        <p:nvPicPr>
          <p:cNvPr id="5" name="Picture 4">
            <a:extLst>
              <a:ext uri="{FF2B5EF4-FFF2-40B4-BE49-F238E27FC236}">
                <a16:creationId xmlns:a16="http://schemas.microsoft.com/office/drawing/2014/main" id="{778F8283-1ED4-60AC-3BE4-E38013991D36}"/>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04523" y="289932"/>
            <a:ext cx="6625877" cy="7828155"/>
          </a:xfrm>
          <a:prstGeom prst="rect">
            <a:avLst/>
          </a:prstGeom>
        </p:spPr>
      </p:pic>
      <p:sp>
        <p:nvSpPr>
          <p:cNvPr id="3" name="Text 0"/>
          <p:cNvSpPr/>
          <p:nvPr/>
        </p:nvSpPr>
        <p:spPr>
          <a:xfrm>
            <a:off x="448102"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Backend Logic: Expense Calculation</a:t>
            </a:r>
            <a:endParaRPr lang="en-US" sz="4450" dirty="0"/>
          </a:p>
        </p:txBody>
      </p:sp>
      <p:sp>
        <p:nvSpPr>
          <p:cNvPr id="4" name="Text 1"/>
          <p:cNvSpPr/>
          <p:nvPr/>
        </p:nvSpPr>
        <p:spPr>
          <a:xfrm>
            <a:off x="448102"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backend logic for calculating expense totals and averages is implemented using a combination of programming languages and database interactions. This ensures accurate and efficient calculations for generating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FF69-8C36-B21E-832A-6ABE9B7C1C1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F937CED-EDDD-E173-3C59-AA6676247C6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39FADA09-C2F9-3255-3B3C-A2B519219322}"/>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- 3</a:t>
            </a:r>
            <a:endParaRPr lang="en-IN" sz="11500" dirty="0"/>
          </a:p>
        </p:txBody>
      </p:sp>
    </p:spTree>
    <p:extLst>
      <p:ext uri="{BB962C8B-B14F-4D97-AF65-F5344CB8AC3E}">
        <p14:creationId xmlns:p14="http://schemas.microsoft.com/office/powerpoint/2010/main" val="56894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1061419" y="1533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4: Dashboard and Data Visualization</a:t>
            </a:r>
            <a:endParaRPr lang="en-US" sz="4450" dirty="0"/>
          </a:p>
        </p:txBody>
      </p:sp>
      <p:sp>
        <p:nvSpPr>
          <p:cNvPr id="4" name="Text 1"/>
          <p:cNvSpPr/>
          <p:nvPr/>
        </p:nvSpPr>
        <p:spPr>
          <a:xfrm>
            <a:off x="1708189" y="3215997"/>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module focuses on providing users with a centralized view of their financial metrics. It includes interactive charts and graphs to visualize spending trends and filters for viewing expenses based on categories or date ranges. A budget tracking feature with visual alerts helps users monitor overspending. The dashboard dynamically updates in real-time as new expenses are added, ensuring up-to-date financial insights. Additionally, the design is responsive, making it accessible across various devices.</a:t>
            </a:r>
            <a:endParaRPr lang="en-US" sz="1750" dirty="0"/>
          </a:p>
        </p:txBody>
      </p:sp>
      <p:pic>
        <p:nvPicPr>
          <p:cNvPr id="8" name="Picture 7">
            <a:extLst>
              <a:ext uri="{FF2B5EF4-FFF2-40B4-BE49-F238E27FC236}">
                <a16:creationId xmlns:a16="http://schemas.microsoft.com/office/drawing/2014/main" id="{03CFB5C0-4E16-56CC-3468-E779D84ADA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00401"/>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p:cNvSpPr/>
          <p:nvPr/>
        </p:nvSpPr>
        <p:spPr>
          <a:xfrm>
            <a:off x="793790" y="3954661"/>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Visualize Spending Patterns</a:t>
            </a:r>
            <a:endParaRPr lang="en-US" sz="2200" dirty="0"/>
          </a:p>
        </p:txBody>
      </p:sp>
      <p:sp>
        <p:nvSpPr>
          <p:cNvPr id="4" name="Text 2"/>
          <p:cNvSpPr/>
          <p:nvPr/>
        </p:nvSpPr>
        <p:spPr>
          <a:xfrm>
            <a:off x="793790"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visualize their spending patterns by categorizing expenses and presenting them as intuitive bar charts.</a:t>
            </a:r>
            <a:endParaRPr lang="en-US" sz="1750" dirty="0"/>
          </a:p>
        </p:txBody>
      </p:sp>
      <p:sp>
        <p:nvSpPr>
          <p:cNvPr id="5" name="Text 3"/>
          <p:cNvSpPr/>
          <p:nvPr/>
        </p:nvSpPr>
        <p:spPr>
          <a:xfrm>
            <a:off x="7599521" y="3954661"/>
            <a:ext cx="3119914"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Gain Financial Insights</a:t>
            </a:r>
            <a:endParaRPr lang="en-US" sz="2200" dirty="0"/>
          </a:p>
        </p:txBody>
      </p:sp>
      <p:sp>
        <p:nvSpPr>
          <p:cNvPr id="6" name="Text 4"/>
          <p:cNvSpPr/>
          <p:nvPr/>
        </p:nvSpPr>
        <p:spPr>
          <a:xfrm>
            <a:off x="7599521" y="4535805"/>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helps users gain a clear understanding of how their finances are allocated across different categories.</a:t>
            </a:r>
            <a:endParaRPr lang="en-US" sz="1750" dirty="0"/>
          </a:p>
        </p:txBody>
      </p:sp>
      <p:pic>
        <p:nvPicPr>
          <p:cNvPr id="7" name="Picture 6">
            <a:extLst>
              <a:ext uri="{FF2B5EF4-FFF2-40B4-BE49-F238E27FC236}">
                <a16:creationId xmlns:a16="http://schemas.microsoft.com/office/drawing/2014/main" id="{878C66E7-F038-2C2F-9E05-1E050C3AEDB0}"/>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30183-4C9D-48B7-2F43-0D8C9EE1025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856218A-F120-3DA8-9C9D-38DDC23AF62E}"/>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5C0E9306-5686-DCD5-EA0F-DEBEDD82E99B}"/>
              </a:ext>
            </a:extLst>
          </p:cNvPr>
          <p:cNvSpPr txBox="1"/>
          <p:nvPr/>
        </p:nvSpPr>
        <p:spPr>
          <a:xfrm>
            <a:off x="3164555"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- 1</a:t>
            </a:r>
            <a:endParaRPr lang="en-IN" sz="11500" dirty="0"/>
          </a:p>
        </p:txBody>
      </p:sp>
    </p:spTree>
    <p:extLst>
      <p:ext uri="{BB962C8B-B14F-4D97-AF65-F5344CB8AC3E}">
        <p14:creationId xmlns:p14="http://schemas.microsoft.com/office/powerpoint/2010/main" val="48009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3F66-8275-2E88-9FAE-97BCC26D8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1EDAB4-6167-118C-4A1C-BC22E481AED0}"/>
              </a:ext>
            </a:extLst>
          </p:cNvPr>
          <p:cNvSpPr/>
          <p:nvPr/>
        </p:nvSpPr>
        <p:spPr>
          <a:xfrm>
            <a:off x="793790" y="663699"/>
            <a:ext cx="824615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Breakdown Bar Plots</a:t>
            </a:r>
            <a:endParaRPr lang="en-US" sz="4450" dirty="0"/>
          </a:p>
        </p:txBody>
      </p:sp>
      <p:sp>
        <p:nvSpPr>
          <p:cNvPr id="3" name="Text 1">
            <a:extLst>
              <a:ext uri="{FF2B5EF4-FFF2-40B4-BE49-F238E27FC236}">
                <a16:creationId xmlns:a16="http://schemas.microsoft.com/office/drawing/2014/main" id="{BDE8B0E6-F32B-1C4B-FBAF-8DB7D07BFEC1}"/>
              </a:ext>
            </a:extLst>
          </p:cNvPr>
          <p:cNvSpPr/>
          <p:nvPr/>
        </p:nvSpPr>
        <p:spPr>
          <a:xfrm>
            <a:off x="793790" y="1702115"/>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7" name="Picture 6">
            <a:extLst>
              <a:ext uri="{FF2B5EF4-FFF2-40B4-BE49-F238E27FC236}">
                <a16:creationId xmlns:a16="http://schemas.microsoft.com/office/drawing/2014/main" id="{98B0D3BA-AC4E-1AEC-B7F1-DC3BA0FE8540}"/>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9" name="Picture 8">
            <a:extLst>
              <a:ext uri="{FF2B5EF4-FFF2-40B4-BE49-F238E27FC236}">
                <a16:creationId xmlns:a16="http://schemas.microsoft.com/office/drawing/2014/main" id="{EEA1F17A-66D3-9717-E65A-4CDE05FE6808}"/>
              </a:ext>
            </a:extLst>
          </p:cNvPr>
          <p:cNvPicPr>
            <a:picLocks noChangeAspect="1"/>
          </p:cNvPicPr>
          <p:nvPr/>
        </p:nvPicPr>
        <p:blipFill>
          <a:blip r:embed="rId4"/>
          <a:stretch>
            <a:fillRect/>
          </a:stretch>
        </p:blipFill>
        <p:spPr>
          <a:xfrm>
            <a:off x="2979335" y="2309458"/>
            <a:ext cx="8671730" cy="5695908"/>
          </a:xfrm>
          <a:prstGeom prst="rect">
            <a:avLst/>
          </a:prstGeom>
        </p:spPr>
      </p:pic>
    </p:spTree>
    <p:extLst>
      <p:ext uri="{BB962C8B-B14F-4D97-AF65-F5344CB8AC3E}">
        <p14:creationId xmlns:p14="http://schemas.microsoft.com/office/powerpoint/2010/main" val="379776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4" name="Image 1" descr="preencoded.png"/>
          <p:cNvPicPr>
            <a:picLocks noChangeAspect="1"/>
          </p:cNvPicPr>
          <p:nvPr/>
        </p:nvPicPr>
        <p:blipFill>
          <a:blip r:embed="rId4"/>
          <a:stretch>
            <a:fillRect/>
          </a:stretch>
        </p:blipFill>
        <p:spPr>
          <a:xfrm>
            <a:off x="1077278" y="3291244"/>
            <a:ext cx="566976" cy="566976"/>
          </a:xfrm>
          <a:prstGeom prst="rect">
            <a:avLst/>
          </a:prstGeom>
        </p:spPr>
      </p:pic>
      <p:sp>
        <p:nvSpPr>
          <p:cNvPr id="5" name="Text 1"/>
          <p:cNvSpPr/>
          <p:nvPr/>
        </p:nvSpPr>
        <p:spPr>
          <a:xfrm>
            <a:off x="1077278"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Track Spending</a:t>
            </a:r>
            <a:endParaRPr lang="en-US" sz="2200" dirty="0"/>
          </a:p>
        </p:txBody>
      </p:sp>
      <p:sp>
        <p:nvSpPr>
          <p:cNvPr id="6" name="Text 2"/>
          <p:cNvSpPr/>
          <p:nvPr/>
        </p:nvSpPr>
        <p:spPr>
          <a:xfrm>
            <a:off x="1077278"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visual gauge that tracks a user's spending against their set budget limit.</a:t>
            </a:r>
            <a:endParaRPr lang="en-US" sz="1750" dirty="0"/>
          </a:p>
        </p:txBody>
      </p:sp>
      <p:pic>
        <p:nvPicPr>
          <p:cNvPr id="7" name="Image 2" descr="preencoded.png"/>
          <p:cNvPicPr>
            <a:picLocks noChangeAspect="1"/>
          </p:cNvPicPr>
          <p:nvPr/>
        </p:nvPicPr>
        <p:blipFill>
          <a:blip r:embed="rId5"/>
          <a:stretch>
            <a:fillRect/>
          </a:stretch>
        </p:blipFill>
        <p:spPr>
          <a:xfrm>
            <a:off x="5538192" y="3291244"/>
            <a:ext cx="566976" cy="566976"/>
          </a:xfrm>
          <a:prstGeom prst="rect">
            <a:avLst/>
          </a:prstGeom>
        </p:spPr>
      </p:pic>
      <p:sp>
        <p:nvSpPr>
          <p:cNvPr id="8" name="Text 3"/>
          <p:cNvSpPr/>
          <p:nvPr/>
        </p:nvSpPr>
        <p:spPr>
          <a:xfrm>
            <a:off x="5538192"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rPr>
              <a:t>Dynamic Needle Color</a:t>
            </a:r>
            <a:endParaRPr lang="en-US" sz="2200" dirty="0"/>
          </a:p>
        </p:txBody>
      </p:sp>
      <p:sp>
        <p:nvSpPr>
          <p:cNvPr id="9" name="Text 4"/>
          <p:cNvSpPr/>
          <p:nvPr/>
        </p:nvSpPr>
        <p:spPr>
          <a:xfrm>
            <a:off x="5538192" y="4575452"/>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Clear indicators show if the user is within budget, approaching the limit, or has overspent.</a:t>
            </a:r>
            <a:endParaRPr lang="en-US" sz="1750" dirty="0"/>
          </a:p>
        </p:txBody>
      </p:sp>
      <p:pic>
        <p:nvPicPr>
          <p:cNvPr id="10" name="Image 3" descr="preencoded.png"/>
          <p:cNvPicPr>
            <a:picLocks noChangeAspect="1"/>
          </p:cNvPicPr>
          <p:nvPr/>
        </p:nvPicPr>
        <p:blipFill>
          <a:blip r:embed="rId6"/>
          <a:stretch>
            <a:fillRect/>
          </a:stretch>
        </p:blipFill>
        <p:spPr>
          <a:xfrm>
            <a:off x="9999226" y="3291244"/>
            <a:ext cx="566976" cy="566976"/>
          </a:xfrm>
          <a:prstGeom prst="rect">
            <a:avLst/>
          </a:prstGeom>
        </p:spPr>
      </p:pic>
      <p:sp>
        <p:nvSpPr>
          <p:cNvPr id="11" name="Text 5"/>
          <p:cNvSpPr/>
          <p:nvPr/>
        </p:nvSpPr>
        <p:spPr>
          <a:xfrm>
            <a:off x="9999226" y="40850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Approaching Limit</a:t>
            </a:r>
            <a:endParaRPr lang="en-US" sz="2200" dirty="0"/>
          </a:p>
        </p:txBody>
      </p:sp>
      <p:sp>
        <p:nvSpPr>
          <p:cNvPr id="12" name="Text 6"/>
          <p:cNvSpPr/>
          <p:nvPr/>
        </p:nvSpPr>
        <p:spPr>
          <a:xfrm>
            <a:off x="9999226" y="457545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Helps users quickly assess their financial health at a glance.</a:t>
            </a:r>
            <a:endParaRPr lang="en-US" sz="1750" dirty="0"/>
          </a:p>
        </p:txBody>
      </p:sp>
      <p:pic>
        <p:nvPicPr>
          <p:cNvPr id="13" name="Picture 12">
            <a:extLst>
              <a:ext uri="{FF2B5EF4-FFF2-40B4-BE49-F238E27FC236}">
                <a16:creationId xmlns:a16="http://schemas.microsoft.com/office/drawing/2014/main" id="{BF5284DE-B58A-1345-9F03-AEFC6D16CC50}"/>
              </a:ext>
            </a:extLst>
          </p:cNvPr>
          <p:cNvPicPr>
            <a:picLocks noChangeAspect="1"/>
          </p:cNvPicPr>
          <p:nvPr/>
        </p:nvPicPr>
        <p:blipFill>
          <a:blip r:embed="rId7"/>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49128-A7AD-07EC-0918-7110060C47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D3BC94-3D23-A558-13E4-BD70CE71E31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7F9C3E6-AFC6-7BD6-D284-BB6AA788BDFB}"/>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5A1D4C27-FF34-22D8-3997-1E8A6819DC10}"/>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1EF0CD26-3930-BEBC-A7F4-A7BCA375C44C}"/>
              </a:ext>
            </a:extLst>
          </p:cNvPr>
          <p:cNvSpPr/>
          <p:nvPr/>
        </p:nvSpPr>
        <p:spPr>
          <a:xfrm>
            <a:off x="793790" y="2459836"/>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698D54FA-2B2E-48CD-08A1-9F8425977A4E}"/>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948D0533-2D6C-37A9-0667-75667A4F91F3}"/>
              </a:ext>
            </a:extLst>
          </p:cNvPr>
          <p:cNvSpPr txBox="1"/>
          <p:nvPr/>
        </p:nvSpPr>
        <p:spPr>
          <a:xfrm>
            <a:off x="1447995" y="347420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46F95505-0210-43A1-60C4-BF5C0713E1A2}"/>
              </a:ext>
            </a:extLst>
          </p:cNvPr>
          <p:cNvSpPr txBox="1"/>
          <p:nvPr/>
        </p:nvSpPr>
        <p:spPr>
          <a:xfrm>
            <a:off x="1447995" y="430505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CF20D570-818F-920A-B118-22AD97191477}"/>
              </a:ext>
            </a:extLst>
          </p:cNvPr>
          <p:cNvSpPr txBox="1"/>
          <p:nvPr/>
        </p:nvSpPr>
        <p:spPr>
          <a:xfrm>
            <a:off x="1447995" y="5204224"/>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5059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68CD5-DC5D-6757-6532-2FC16146BF7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200610D-D5DF-53BE-B2F1-FB4FC2C01BD3}"/>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6F3F9029-F066-042C-F875-6A76C11F7401}"/>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ED2AD54-8627-8DAF-AC90-7E50A8CA1EC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997C81D9-CF1E-B05B-5E4A-73A134BD6FBC}"/>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25E3580-E1F7-E1DB-C4F7-098AF41F90B2}"/>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5C981A0-3DE6-CC79-DF0B-D2B3FD0E8CC3}"/>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6F6863D0-46D0-843F-4837-A64DCA2B37B4}"/>
              </a:ext>
            </a:extLst>
          </p:cNvPr>
          <p:cNvSpPr txBox="1"/>
          <p:nvPr/>
        </p:nvSpPr>
        <p:spPr>
          <a:xfrm>
            <a:off x="1447995" y="7178962"/>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E20A0D17-AC2F-0C79-3C5F-2EE6F2BEAC04}"/>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6" name="Picture 5">
            <a:extLst>
              <a:ext uri="{FF2B5EF4-FFF2-40B4-BE49-F238E27FC236}">
                <a16:creationId xmlns:a16="http://schemas.microsoft.com/office/drawing/2014/main" id="{8E656FD2-397D-8703-C170-318582A3F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350" y="2845656"/>
            <a:ext cx="6615700" cy="4320717"/>
          </a:xfrm>
          <a:prstGeom prst="rect">
            <a:avLst/>
          </a:prstGeom>
          <a:ln w="19050">
            <a:solidFill>
              <a:schemeClr val="tx1"/>
            </a:solidFill>
          </a:ln>
        </p:spPr>
      </p:pic>
    </p:spTree>
    <p:extLst>
      <p:ext uri="{BB962C8B-B14F-4D97-AF65-F5344CB8AC3E}">
        <p14:creationId xmlns:p14="http://schemas.microsoft.com/office/powerpoint/2010/main" val="5631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BC5E-0CBD-0411-70B0-39EF101F25D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F5FE0D-0A7C-4886-AA53-BB155401488B}"/>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B44D2690-D0E4-87B0-A576-A3597E742799}"/>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CDD1AC37-DA1A-2A67-D5EA-3884BCB2613E}"/>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7CEBCD50-EFD1-CD3B-5449-9D79CEE3CA3D}"/>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A30CFBDF-C6EA-893D-9B9E-8C5EA59D24F7}"/>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6FBB54F1-51C1-A1D9-C013-776719680D3A}"/>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05A5AF97-B34D-4965-13BF-260A5944DC17}"/>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6DEC798E-B462-622A-E21A-9FA6D709F6C8}"/>
              </a:ext>
            </a:extLst>
          </p:cNvPr>
          <p:cNvSpPr txBox="1"/>
          <p:nvPr/>
        </p:nvSpPr>
        <p:spPr>
          <a:xfrm>
            <a:off x="1447995" y="7609849"/>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6C50001E-087D-8C85-82DE-3D41504ED216}"/>
              </a:ext>
            </a:extLst>
          </p:cNvPr>
          <p:cNvPicPr>
            <a:picLocks noChangeAspect="1"/>
          </p:cNvPicPr>
          <p:nvPr/>
        </p:nvPicPr>
        <p:blipFill>
          <a:blip r:embed="rId5"/>
          <a:stretch>
            <a:fillRect/>
          </a:stretch>
        </p:blipFill>
        <p:spPr>
          <a:xfrm>
            <a:off x="3903410" y="3188353"/>
            <a:ext cx="6814270" cy="4450403"/>
          </a:xfrm>
          <a:prstGeom prst="rect">
            <a:avLst/>
          </a:prstGeom>
          <a:ln w="19050">
            <a:solidFill>
              <a:schemeClr val="tx1"/>
            </a:solidFill>
          </a:ln>
        </p:spPr>
      </p:pic>
    </p:spTree>
    <p:extLst>
      <p:ext uri="{BB962C8B-B14F-4D97-AF65-F5344CB8AC3E}">
        <p14:creationId xmlns:p14="http://schemas.microsoft.com/office/powerpoint/2010/main" val="195177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FD0D-8834-3DBC-2BF3-04DB5B52BFE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DB6C0B-F5AF-5A9A-FC75-AC85877BA7F0}"/>
              </a:ext>
            </a:extLst>
          </p:cNvPr>
          <p:cNvPicPr>
            <a:picLocks noChangeAspect="1"/>
          </p:cNvPicPr>
          <p:nvPr/>
        </p:nvPicPr>
        <p:blipFill>
          <a:blip r:embed="rId3"/>
          <a:stretch>
            <a:fillRect/>
          </a:stretch>
        </p:blipFill>
        <p:spPr>
          <a:xfrm>
            <a:off x="0" y="382024"/>
            <a:ext cx="14630400" cy="2835235"/>
          </a:xfrm>
          <a:prstGeom prst="rect">
            <a:avLst/>
          </a:prstGeom>
        </p:spPr>
      </p:pic>
      <p:sp>
        <p:nvSpPr>
          <p:cNvPr id="3" name="Text 0">
            <a:extLst>
              <a:ext uri="{FF2B5EF4-FFF2-40B4-BE49-F238E27FC236}">
                <a16:creationId xmlns:a16="http://schemas.microsoft.com/office/drawing/2014/main" id="{A894D47B-DCBF-E99F-EFFB-FE5718A0A51E}"/>
              </a:ext>
            </a:extLst>
          </p:cNvPr>
          <p:cNvSpPr/>
          <p:nvPr/>
        </p:nvSpPr>
        <p:spPr>
          <a:xfrm>
            <a:off x="793790" y="1063227"/>
            <a:ext cx="618863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Speedometer</a:t>
            </a:r>
            <a:endParaRPr lang="en-US" sz="4450" dirty="0"/>
          </a:p>
        </p:txBody>
      </p:sp>
      <p:pic>
        <p:nvPicPr>
          <p:cNvPr id="13" name="Picture 12">
            <a:extLst>
              <a:ext uri="{FF2B5EF4-FFF2-40B4-BE49-F238E27FC236}">
                <a16:creationId xmlns:a16="http://schemas.microsoft.com/office/drawing/2014/main" id="{47192479-8421-1BF9-5A28-739241CF6A67}"/>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 1">
            <a:extLst>
              <a:ext uri="{FF2B5EF4-FFF2-40B4-BE49-F238E27FC236}">
                <a16:creationId xmlns:a16="http://schemas.microsoft.com/office/drawing/2014/main" id="{21A742BE-5C80-BEF2-E8CD-4C8BD943A126}"/>
              </a:ext>
            </a:extLst>
          </p:cNvPr>
          <p:cNvSpPr/>
          <p:nvPr/>
        </p:nvSpPr>
        <p:spPr>
          <a:xfrm>
            <a:off x="793790"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sp>
        <p:nvSpPr>
          <p:cNvPr id="20" name="Text 1">
            <a:extLst>
              <a:ext uri="{FF2B5EF4-FFF2-40B4-BE49-F238E27FC236}">
                <a16:creationId xmlns:a16="http://schemas.microsoft.com/office/drawing/2014/main" id="{BD913FB7-19DC-7F36-0FF3-36324A916EB8}"/>
              </a:ext>
            </a:extLst>
          </p:cNvPr>
          <p:cNvSpPr/>
          <p:nvPr/>
        </p:nvSpPr>
        <p:spPr>
          <a:xfrm>
            <a:off x="1447995" y="2796709"/>
            <a:ext cx="3788688" cy="354330"/>
          </a:xfrm>
          <a:prstGeom prst="rect">
            <a:avLst/>
          </a:prstGeom>
          <a:noFill/>
          <a:ln/>
        </p:spPr>
        <p:txBody>
          <a:bodyPr wrap="none" lIns="0" tIns="0" rIns="0" bIns="0" rtlCol="0" anchor="t"/>
          <a:lstStyle/>
          <a:p>
            <a:pPr>
              <a:lnSpc>
                <a:spcPts val="2750"/>
              </a:lnSpc>
            </a:pPr>
            <a:endParaRPr lang="en-US" sz="2200" dirty="0"/>
          </a:p>
        </p:txBody>
      </p:sp>
      <p:sp>
        <p:nvSpPr>
          <p:cNvPr id="22" name="TextBox 21">
            <a:extLst>
              <a:ext uri="{FF2B5EF4-FFF2-40B4-BE49-F238E27FC236}">
                <a16:creationId xmlns:a16="http://schemas.microsoft.com/office/drawing/2014/main" id="{C44F4017-17AE-71CE-3340-2B97C1A1E039}"/>
              </a:ext>
            </a:extLst>
          </p:cNvPr>
          <p:cNvSpPr txBox="1"/>
          <p:nvPr/>
        </p:nvSpPr>
        <p:spPr>
          <a:xfrm>
            <a:off x="1447995"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3" name="TextBox 22">
            <a:extLst>
              <a:ext uri="{FF2B5EF4-FFF2-40B4-BE49-F238E27FC236}">
                <a16:creationId xmlns:a16="http://schemas.microsoft.com/office/drawing/2014/main" id="{E1AEDFDE-78E0-4728-F747-FFE7A4E525F0}"/>
              </a:ext>
            </a:extLst>
          </p:cNvPr>
          <p:cNvSpPr txBox="1"/>
          <p:nvPr/>
        </p:nvSpPr>
        <p:spPr>
          <a:xfrm>
            <a:off x="1447995"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4" name="TextBox 23">
            <a:extLst>
              <a:ext uri="{FF2B5EF4-FFF2-40B4-BE49-F238E27FC236}">
                <a16:creationId xmlns:a16="http://schemas.microsoft.com/office/drawing/2014/main" id="{BBCCC8FC-75F7-16AD-217A-D1981DE52C3B}"/>
              </a:ext>
            </a:extLst>
          </p:cNvPr>
          <p:cNvSpPr txBox="1"/>
          <p:nvPr/>
        </p:nvSpPr>
        <p:spPr>
          <a:xfrm>
            <a:off x="1447995"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917111FB-8FEB-E08F-882D-59CEDE178587}"/>
              </a:ext>
            </a:extLst>
          </p:cNvPr>
          <p:cNvPicPr>
            <a:picLocks noChangeAspect="1"/>
          </p:cNvPicPr>
          <p:nvPr/>
        </p:nvPicPr>
        <p:blipFill>
          <a:blip r:embed="rId5"/>
          <a:stretch>
            <a:fillRect/>
          </a:stretch>
        </p:blipFill>
        <p:spPr>
          <a:xfrm>
            <a:off x="3846733" y="3587457"/>
            <a:ext cx="6936934" cy="4530515"/>
          </a:xfrm>
          <a:prstGeom prst="rect">
            <a:avLst/>
          </a:prstGeom>
          <a:ln w="19050">
            <a:solidFill>
              <a:schemeClr val="tx1"/>
            </a:solidFill>
          </a:ln>
        </p:spPr>
      </p:pic>
    </p:spTree>
    <p:extLst>
      <p:ext uri="{BB962C8B-B14F-4D97-AF65-F5344CB8AC3E}">
        <p14:creationId xmlns:p14="http://schemas.microsoft.com/office/powerpoint/2010/main" val="74780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sp>
        <p:nvSpPr>
          <p:cNvPr id="4" name="Shape 1"/>
          <p:cNvSpPr/>
          <p:nvPr/>
        </p:nvSpPr>
        <p:spPr>
          <a:xfrm>
            <a:off x="1496317" y="2813882"/>
            <a:ext cx="3664863" cy="2758559"/>
          </a:xfrm>
          <a:prstGeom prst="roundRect">
            <a:avLst>
              <a:gd name="adj" fmla="val 1233"/>
            </a:avLst>
          </a:prstGeom>
          <a:solidFill>
            <a:srgbClr val="3A3B3C"/>
          </a:solidFill>
          <a:ln/>
        </p:spPr>
      </p:sp>
      <p:sp>
        <p:nvSpPr>
          <p:cNvPr id="5" name="Text 2"/>
          <p:cNvSpPr/>
          <p:nvPr/>
        </p:nvSpPr>
        <p:spPr>
          <a:xfrm>
            <a:off x="1723131"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Quick Snapshot</a:t>
            </a:r>
            <a:endParaRPr lang="en-US" sz="2200" dirty="0"/>
          </a:p>
        </p:txBody>
      </p:sp>
      <p:sp>
        <p:nvSpPr>
          <p:cNvPr id="6" name="Text 3"/>
          <p:cNvSpPr/>
          <p:nvPr/>
        </p:nvSpPr>
        <p:spPr>
          <a:xfrm>
            <a:off x="1723131"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see a quick snapshot of their recent financial activities by displaying the five most recent expenses.</a:t>
            </a:r>
            <a:endParaRPr lang="en-US" sz="1750" dirty="0"/>
          </a:p>
        </p:txBody>
      </p:sp>
      <p:sp>
        <p:nvSpPr>
          <p:cNvPr id="7" name="Shape 4"/>
          <p:cNvSpPr/>
          <p:nvPr/>
        </p:nvSpPr>
        <p:spPr>
          <a:xfrm>
            <a:off x="8455471" y="2813882"/>
            <a:ext cx="3664863" cy="2758559"/>
          </a:xfrm>
          <a:prstGeom prst="roundRect">
            <a:avLst>
              <a:gd name="adj" fmla="val 1233"/>
            </a:avLst>
          </a:prstGeom>
          <a:solidFill>
            <a:srgbClr val="3A3B3C"/>
          </a:solidFill>
          <a:ln/>
        </p:spPr>
      </p:sp>
      <p:sp>
        <p:nvSpPr>
          <p:cNvPr id="8" name="Text 5"/>
          <p:cNvSpPr/>
          <p:nvPr/>
        </p:nvSpPr>
        <p:spPr>
          <a:xfrm>
            <a:off x="8682285" y="30406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Stay Updated</a:t>
            </a:r>
            <a:endParaRPr lang="en-US" sz="2200" dirty="0"/>
          </a:p>
        </p:txBody>
      </p:sp>
      <p:sp>
        <p:nvSpPr>
          <p:cNvPr id="9" name="Text 6"/>
          <p:cNvSpPr/>
          <p:nvPr/>
        </p:nvSpPr>
        <p:spPr>
          <a:xfrm>
            <a:off x="8682285" y="3531115"/>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ensures users stay updated with their spending patterns and can easily review their latest transactions at a glance.</a:t>
            </a:r>
            <a:endParaRPr lang="en-US" sz="1750" dirty="0"/>
          </a:p>
        </p:txBody>
      </p:sp>
      <p:pic>
        <p:nvPicPr>
          <p:cNvPr id="10" name="Picture 9">
            <a:extLst>
              <a:ext uri="{FF2B5EF4-FFF2-40B4-BE49-F238E27FC236}">
                <a16:creationId xmlns:a16="http://schemas.microsoft.com/office/drawing/2014/main" id="{F3278490-0C7C-16F9-21E5-40AF13834D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114B-E7BD-2A06-D2FA-BEEAFAAF883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7E91C3-EE16-34F3-8DEA-04EC9F9CD9A9}"/>
              </a:ext>
            </a:extLst>
          </p:cNvPr>
          <p:cNvSpPr/>
          <p:nvPr/>
        </p:nvSpPr>
        <p:spPr>
          <a:xfrm>
            <a:off x="836414" y="98435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Latest Expenses</a:t>
            </a:r>
            <a:endParaRPr lang="en-US" sz="4450" dirty="0"/>
          </a:p>
        </p:txBody>
      </p:sp>
      <p:pic>
        <p:nvPicPr>
          <p:cNvPr id="10" name="Picture 9">
            <a:extLst>
              <a:ext uri="{FF2B5EF4-FFF2-40B4-BE49-F238E27FC236}">
                <a16:creationId xmlns:a16="http://schemas.microsoft.com/office/drawing/2014/main" id="{F6F57DAB-F026-CBBE-AC36-7C32B5E9E40B}"/>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2" name="Text 1">
            <a:extLst>
              <a:ext uri="{FF2B5EF4-FFF2-40B4-BE49-F238E27FC236}">
                <a16:creationId xmlns:a16="http://schemas.microsoft.com/office/drawing/2014/main" id="{25648915-3C92-1818-32B4-71E69BD14EB4}"/>
              </a:ext>
            </a:extLst>
          </p:cNvPr>
          <p:cNvSpPr/>
          <p:nvPr/>
        </p:nvSpPr>
        <p:spPr>
          <a:xfrm>
            <a:off x="1395956" y="1810284"/>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2" name="Picture 11">
            <a:extLst>
              <a:ext uri="{FF2B5EF4-FFF2-40B4-BE49-F238E27FC236}">
                <a16:creationId xmlns:a16="http://schemas.microsoft.com/office/drawing/2014/main" id="{B7EFF511-4464-E507-73AF-54E47E19DE18}"/>
              </a:ext>
            </a:extLst>
          </p:cNvPr>
          <p:cNvPicPr>
            <a:picLocks noChangeAspect="1"/>
          </p:cNvPicPr>
          <p:nvPr/>
        </p:nvPicPr>
        <p:blipFill>
          <a:blip r:embed="rId4"/>
          <a:stretch>
            <a:fillRect/>
          </a:stretch>
        </p:blipFill>
        <p:spPr>
          <a:xfrm>
            <a:off x="1157299" y="2644345"/>
            <a:ext cx="12525248" cy="4202504"/>
          </a:xfrm>
          <a:prstGeom prst="rect">
            <a:avLst/>
          </a:prstGeom>
        </p:spPr>
      </p:pic>
    </p:spTree>
    <p:extLst>
      <p:ext uri="{BB962C8B-B14F-4D97-AF65-F5344CB8AC3E}">
        <p14:creationId xmlns:p14="http://schemas.microsoft.com/office/powerpoint/2010/main" val="346262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492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Real-Time Updates</a:t>
            </a:r>
            <a:endParaRPr lang="en-US" sz="4450" dirty="0"/>
          </a:p>
        </p:txBody>
      </p:sp>
      <p:pic>
        <p:nvPicPr>
          <p:cNvPr id="3" name="Image 0" descr="preencoded.png"/>
          <p:cNvPicPr>
            <a:picLocks noChangeAspect="1"/>
          </p:cNvPicPr>
          <p:nvPr/>
        </p:nvPicPr>
        <p:blipFill>
          <a:blip r:embed="rId3"/>
          <a:stretch>
            <a:fillRect/>
          </a:stretch>
        </p:blipFill>
        <p:spPr>
          <a:xfrm>
            <a:off x="2978348" y="3427333"/>
            <a:ext cx="2152055" cy="807958"/>
          </a:xfrm>
          <a:prstGeom prst="rect">
            <a:avLst/>
          </a:prstGeom>
        </p:spPr>
      </p:pic>
      <p:sp>
        <p:nvSpPr>
          <p:cNvPr id="4" name="Text 1"/>
          <p:cNvSpPr/>
          <p:nvPr/>
        </p:nvSpPr>
        <p:spPr>
          <a:xfrm>
            <a:off x="4005382" y="3691652"/>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3654147"/>
            <a:ext cx="2438757"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Dynamic Updates</a:t>
            </a:r>
            <a:endParaRPr lang="en-US" sz="2200" dirty="0"/>
          </a:p>
        </p:txBody>
      </p:sp>
      <p:sp>
        <p:nvSpPr>
          <p:cNvPr id="6" name="Shape 3"/>
          <p:cNvSpPr/>
          <p:nvPr/>
        </p:nvSpPr>
        <p:spPr>
          <a:xfrm>
            <a:off x="5187077" y="4248388"/>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4291965"/>
            <a:ext cx="4304109" cy="807958"/>
          </a:xfrm>
          <a:prstGeom prst="rect">
            <a:avLst/>
          </a:prstGeom>
        </p:spPr>
      </p:pic>
      <p:sp>
        <p:nvSpPr>
          <p:cNvPr id="8" name="Text 4"/>
          <p:cNvSpPr/>
          <p:nvPr/>
        </p:nvSpPr>
        <p:spPr>
          <a:xfrm>
            <a:off x="3967520"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6433304" y="4518779"/>
            <a:ext cx="264354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Up-to-Date Insights</a:t>
            </a:r>
            <a:endParaRPr lang="en-US" sz="2200" dirty="0"/>
          </a:p>
        </p:txBody>
      </p:sp>
      <p:sp>
        <p:nvSpPr>
          <p:cNvPr id="10" name="Shape 6"/>
          <p:cNvSpPr/>
          <p:nvPr/>
        </p:nvSpPr>
        <p:spPr>
          <a:xfrm>
            <a:off x="6263164" y="5113020"/>
            <a:ext cx="7516773" cy="15240"/>
          </a:xfrm>
          <a:prstGeom prst="roundRect">
            <a:avLst>
              <a:gd name="adj" fmla="val 223256"/>
            </a:avLst>
          </a:prstGeom>
          <a:solidFill>
            <a:srgbClr val="535455"/>
          </a:solidFill>
          <a:ln/>
        </p:spPr>
      </p:sp>
      <p:pic>
        <p:nvPicPr>
          <p:cNvPr id="11" name="Image 2" descr="preencoded.png"/>
          <p:cNvPicPr>
            <a:picLocks noChangeAspect="1"/>
          </p:cNvPicPr>
          <p:nvPr/>
        </p:nvPicPr>
        <p:blipFill>
          <a:blip r:embed="rId5"/>
          <a:stretch>
            <a:fillRect/>
          </a:stretch>
        </p:blipFill>
        <p:spPr>
          <a:xfrm>
            <a:off x="826294" y="5156597"/>
            <a:ext cx="6456164" cy="807958"/>
          </a:xfrm>
          <a:prstGeom prst="rect">
            <a:avLst/>
          </a:prstGeom>
        </p:spPr>
      </p:pic>
      <p:sp>
        <p:nvSpPr>
          <p:cNvPr id="12" name="Text 7"/>
          <p:cNvSpPr/>
          <p:nvPr/>
        </p:nvSpPr>
        <p:spPr>
          <a:xfrm>
            <a:off x="3966448" y="5333762"/>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8"/>
          <p:cNvSpPr/>
          <p:nvPr/>
        </p:nvSpPr>
        <p:spPr>
          <a:xfrm>
            <a:off x="7509272" y="5383411"/>
            <a:ext cx="269176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Informed Decisions</a:t>
            </a:r>
            <a:endParaRPr lang="en-US" sz="2200" dirty="0"/>
          </a:p>
        </p:txBody>
      </p:sp>
      <p:pic>
        <p:nvPicPr>
          <p:cNvPr id="14" name="Picture 13">
            <a:extLst>
              <a:ext uri="{FF2B5EF4-FFF2-40B4-BE49-F238E27FC236}">
                <a16:creationId xmlns:a16="http://schemas.microsoft.com/office/drawing/2014/main" id="{89576A1F-81F6-1717-AE52-B759F4472A0A}"/>
              </a:ext>
            </a:extLst>
          </p:cNvPr>
          <p:cNvPicPr>
            <a:picLocks noChangeAspect="1"/>
          </p:cNvPicPr>
          <p:nvPr/>
        </p:nvPicPr>
        <p:blipFill>
          <a:blip r:embed="rId6"/>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0825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Responsive Design</a:t>
            </a:r>
            <a:endParaRPr lang="en-US" sz="4450" dirty="0"/>
          </a:p>
        </p:txBody>
      </p:sp>
      <p:sp>
        <p:nvSpPr>
          <p:cNvPr id="3" name="Shape 1"/>
          <p:cNvSpPr/>
          <p:nvPr/>
        </p:nvSpPr>
        <p:spPr>
          <a:xfrm>
            <a:off x="793790" y="3370659"/>
            <a:ext cx="2173724" cy="807958"/>
          </a:xfrm>
          <a:prstGeom prst="roundRect">
            <a:avLst>
              <a:gd name="adj" fmla="val 4211"/>
            </a:avLst>
          </a:prstGeom>
          <a:solidFill>
            <a:srgbClr val="3A3B3C"/>
          </a:solidFill>
          <a:ln/>
        </p:spPr>
      </p:sp>
      <p:sp>
        <p:nvSpPr>
          <p:cNvPr id="4" name="Text 2"/>
          <p:cNvSpPr/>
          <p:nvPr/>
        </p:nvSpPr>
        <p:spPr>
          <a:xfrm>
            <a:off x="1020604" y="3547824"/>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3597473"/>
            <a:ext cx="3565684"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Accessible Across Devices</a:t>
            </a:r>
            <a:endParaRPr lang="en-US" sz="2200" dirty="0"/>
          </a:p>
        </p:txBody>
      </p:sp>
      <p:sp>
        <p:nvSpPr>
          <p:cNvPr id="6" name="Shape 4"/>
          <p:cNvSpPr/>
          <p:nvPr/>
        </p:nvSpPr>
        <p:spPr>
          <a:xfrm>
            <a:off x="3080861" y="4163378"/>
            <a:ext cx="10642402" cy="15240"/>
          </a:xfrm>
          <a:prstGeom prst="roundRect">
            <a:avLst>
              <a:gd name="adj" fmla="val 223256"/>
            </a:avLst>
          </a:prstGeom>
          <a:solidFill>
            <a:srgbClr val="535455"/>
          </a:solidFill>
          <a:ln/>
        </p:spPr>
      </p:sp>
      <p:sp>
        <p:nvSpPr>
          <p:cNvPr id="7" name="Shape 5"/>
          <p:cNvSpPr/>
          <p:nvPr/>
        </p:nvSpPr>
        <p:spPr>
          <a:xfrm>
            <a:off x="793790" y="4291965"/>
            <a:ext cx="4347567" cy="807958"/>
          </a:xfrm>
          <a:prstGeom prst="roundRect">
            <a:avLst>
              <a:gd name="adj" fmla="val 4211"/>
            </a:avLst>
          </a:prstGeom>
          <a:solidFill>
            <a:srgbClr val="3A3B3C"/>
          </a:solidFill>
          <a:ln/>
        </p:spPr>
      </p:sp>
      <p:sp>
        <p:nvSpPr>
          <p:cNvPr id="8" name="Text 6"/>
          <p:cNvSpPr/>
          <p:nvPr/>
        </p:nvSpPr>
        <p:spPr>
          <a:xfrm>
            <a:off x="1020604" y="4469130"/>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7"/>
          <p:cNvSpPr/>
          <p:nvPr/>
        </p:nvSpPr>
        <p:spPr>
          <a:xfrm>
            <a:off x="5368171" y="4518779"/>
            <a:ext cx="36331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Seamless User Experience</a:t>
            </a:r>
            <a:endParaRPr lang="en-US" sz="2200" dirty="0"/>
          </a:p>
        </p:txBody>
      </p:sp>
      <p:sp>
        <p:nvSpPr>
          <p:cNvPr id="10" name="Shape 8"/>
          <p:cNvSpPr/>
          <p:nvPr/>
        </p:nvSpPr>
        <p:spPr>
          <a:xfrm>
            <a:off x="5254704" y="5084683"/>
            <a:ext cx="8468558" cy="15240"/>
          </a:xfrm>
          <a:prstGeom prst="roundRect">
            <a:avLst>
              <a:gd name="adj" fmla="val 223256"/>
            </a:avLst>
          </a:prstGeom>
          <a:solidFill>
            <a:srgbClr val="535455"/>
          </a:solidFill>
          <a:ln/>
        </p:spPr>
      </p:sp>
      <p:sp>
        <p:nvSpPr>
          <p:cNvPr id="11" name="Shape 9"/>
          <p:cNvSpPr/>
          <p:nvPr/>
        </p:nvSpPr>
        <p:spPr>
          <a:xfrm>
            <a:off x="793790" y="5213271"/>
            <a:ext cx="6521410" cy="807958"/>
          </a:xfrm>
          <a:prstGeom prst="roundRect">
            <a:avLst>
              <a:gd name="adj" fmla="val 4211"/>
            </a:avLst>
          </a:prstGeom>
          <a:solidFill>
            <a:srgbClr val="3A3B3C"/>
          </a:solidFill>
          <a:ln/>
        </p:spPr>
      </p:sp>
      <p:sp>
        <p:nvSpPr>
          <p:cNvPr id="12" name="Text 10"/>
          <p:cNvSpPr/>
          <p:nvPr/>
        </p:nvSpPr>
        <p:spPr>
          <a:xfrm>
            <a:off x="1020604" y="5390436"/>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11"/>
          <p:cNvSpPr/>
          <p:nvPr/>
        </p:nvSpPr>
        <p:spPr>
          <a:xfrm>
            <a:off x="7542014" y="5440085"/>
            <a:ext cx="259258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Improved Usability</a:t>
            </a:r>
            <a:endParaRPr lang="en-US" sz="2200" dirty="0"/>
          </a:p>
        </p:txBody>
      </p:sp>
      <p:pic>
        <p:nvPicPr>
          <p:cNvPr id="14" name="Picture 13">
            <a:extLst>
              <a:ext uri="{FF2B5EF4-FFF2-40B4-BE49-F238E27FC236}">
                <a16:creationId xmlns:a16="http://schemas.microsoft.com/office/drawing/2014/main" id="{3EBEC464-AF25-EB28-56A7-E3E4F0EB0A2B}"/>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577025" y="0"/>
            <a:ext cx="6053375" cy="8229600"/>
          </a:xfrm>
          <a:prstGeom prst="rect">
            <a:avLst/>
          </a:prstGeom>
        </p:spPr>
      </p:pic>
      <p:sp>
        <p:nvSpPr>
          <p:cNvPr id="3" name="Text 0"/>
          <p:cNvSpPr/>
          <p:nvPr/>
        </p:nvSpPr>
        <p:spPr>
          <a:xfrm>
            <a:off x="793790" y="129671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4" name="Shape 1"/>
          <p:cNvSpPr/>
          <p:nvPr/>
        </p:nvSpPr>
        <p:spPr>
          <a:xfrm>
            <a:off x="793790" y="4018359"/>
            <a:ext cx="510302" cy="510302"/>
          </a:xfrm>
          <a:prstGeom prst="roundRect">
            <a:avLst>
              <a:gd name="adj" fmla="val 6667"/>
            </a:avLst>
          </a:prstGeom>
          <a:solidFill>
            <a:srgbClr val="3A3B3C"/>
          </a:solidFill>
          <a:ln/>
        </p:spPr>
      </p:sp>
      <p:sp>
        <p:nvSpPr>
          <p:cNvPr id="5" name="Text 2"/>
          <p:cNvSpPr/>
          <p:nvPr/>
        </p:nvSpPr>
        <p:spPr>
          <a:xfrm>
            <a:off x="990243" y="4103370"/>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Registration</a:t>
            </a:r>
            <a:endParaRPr lang="en-US" sz="2200" dirty="0"/>
          </a:p>
        </p:txBody>
      </p:sp>
      <p:sp>
        <p:nvSpPr>
          <p:cNvPr id="7" name="Text 4"/>
          <p:cNvSpPr/>
          <p:nvPr/>
        </p:nvSpPr>
        <p:spPr>
          <a:xfrm>
            <a:off x="1530906"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sp>
        <p:nvSpPr>
          <p:cNvPr id="8" name="Shape 5"/>
          <p:cNvSpPr/>
          <p:nvPr/>
        </p:nvSpPr>
        <p:spPr>
          <a:xfrm>
            <a:off x="4685467" y="4018359"/>
            <a:ext cx="510302" cy="510302"/>
          </a:xfrm>
          <a:prstGeom prst="roundRect">
            <a:avLst>
              <a:gd name="adj" fmla="val 6667"/>
            </a:avLst>
          </a:prstGeom>
          <a:solidFill>
            <a:srgbClr val="3A3B3C"/>
          </a:solidFill>
          <a:ln/>
        </p:spPr>
      </p:sp>
      <p:sp>
        <p:nvSpPr>
          <p:cNvPr id="9" name="Text 6"/>
          <p:cNvSpPr/>
          <p:nvPr/>
        </p:nvSpPr>
        <p:spPr>
          <a:xfrm>
            <a:off x="4836319" y="4103370"/>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40183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User Login</a:t>
            </a:r>
            <a:endParaRPr lang="en-US" sz="2200" dirty="0"/>
          </a:p>
        </p:txBody>
      </p:sp>
      <p:sp>
        <p:nvSpPr>
          <p:cNvPr id="11" name="Text 8"/>
          <p:cNvSpPr/>
          <p:nvPr/>
        </p:nvSpPr>
        <p:spPr>
          <a:xfrm>
            <a:off x="5422583" y="450877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Registered users can securely log in with error handling.</a:t>
            </a:r>
            <a:endParaRPr lang="en-US" sz="1750" dirty="0"/>
          </a:p>
        </p:txBody>
      </p:sp>
      <p:sp>
        <p:nvSpPr>
          <p:cNvPr id="12" name="Shape 9"/>
          <p:cNvSpPr/>
          <p:nvPr/>
        </p:nvSpPr>
        <p:spPr>
          <a:xfrm>
            <a:off x="793790" y="6079450"/>
            <a:ext cx="510302" cy="510302"/>
          </a:xfrm>
          <a:prstGeom prst="roundRect">
            <a:avLst>
              <a:gd name="adj" fmla="val 6667"/>
            </a:avLst>
          </a:prstGeom>
          <a:solidFill>
            <a:srgbClr val="3A3B3C"/>
          </a:solidFill>
          <a:ln/>
        </p:spPr>
      </p:sp>
      <p:sp>
        <p:nvSpPr>
          <p:cNvPr id="13" name="Text 10"/>
          <p:cNvSpPr/>
          <p:nvPr/>
        </p:nvSpPr>
        <p:spPr>
          <a:xfrm>
            <a:off x="943451" y="616446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6079450"/>
            <a:ext cx="3197900"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Dashboard Redirection</a:t>
            </a:r>
            <a:endParaRPr lang="en-US" sz="2200" dirty="0"/>
          </a:p>
        </p:txBody>
      </p:sp>
      <p:sp>
        <p:nvSpPr>
          <p:cNvPr id="15" name="Text 12"/>
          <p:cNvSpPr/>
          <p:nvPr/>
        </p:nvSpPr>
        <p:spPr>
          <a:xfrm>
            <a:off x="1530906" y="6569869"/>
            <a:ext cx="681930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Successful login redirects users to their personalized dashboard.</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C4624-DBAA-9F83-F8A7-DA97A3897AA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5BFD7004-F60B-B056-DE83-C84EE3A548C8}"/>
              </a:ext>
            </a:extLst>
          </p:cNvPr>
          <p:cNvPicPr>
            <a:picLocks noChangeAspect="1"/>
          </p:cNvPicPr>
          <p:nvPr/>
        </p:nvPicPr>
        <p:blipFill>
          <a:blip r:embed="rId3"/>
          <a:stretch>
            <a:fillRect/>
          </a:stretch>
        </p:blipFill>
        <p:spPr>
          <a:xfrm>
            <a:off x="12486976" y="6943546"/>
            <a:ext cx="2143424" cy="1286054"/>
          </a:xfrm>
          <a:prstGeom prst="rect">
            <a:avLst/>
          </a:prstGeom>
        </p:spPr>
      </p:pic>
      <p:sp>
        <p:nvSpPr>
          <p:cNvPr id="14" name="TextBox 13">
            <a:extLst>
              <a:ext uri="{FF2B5EF4-FFF2-40B4-BE49-F238E27FC236}">
                <a16:creationId xmlns:a16="http://schemas.microsoft.com/office/drawing/2014/main" id="{F7CFDFA9-8233-6483-5B0C-C4B731D643AD}"/>
              </a:ext>
            </a:extLst>
          </p:cNvPr>
          <p:cNvSpPr txBox="1"/>
          <p:nvPr/>
        </p:nvSpPr>
        <p:spPr>
          <a:xfrm>
            <a:off x="2941531" y="3183776"/>
            <a:ext cx="9322421" cy="1862048"/>
          </a:xfrm>
          <a:prstGeom prst="rect">
            <a:avLst/>
          </a:prstGeom>
          <a:noFill/>
        </p:spPr>
        <p:txBody>
          <a:bodyPr wrap="square">
            <a:spAutoFit/>
          </a:bodyPr>
          <a:lstStyle/>
          <a:p>
            <a:r>
              <a:rPr lang="en-US" sz="11500" dirty="0">
                <a:solidFill>
                  <a:srgbClr val="F2E782"/>
                </a:solidFill>
                <a:latin typeface="Prata" pitchFamily="34" charset="0"/>
                <a:ea typeface="Prata" pitchFamily="34" charset="-122"/>
                <a:cs typeface="Prata" pitchFamily="34" charset="-120"/>
              </a:rPr>
              <a:t>Milestone </a:t>
            </a:r>
            <a:r>
              <a:rPr lang="en-US" sz="11500">
                <a:solidFill>
                  <a:srgbClr val="F2E782"/>
                </a:solidFill>
                <a:latin typeface="Prata" pitchFamily="34" charset="0"/>
                <a:ea typeface="Prata" pitchFamily="34" charset="-122"/>
                <a:cs typeface="Prata" pitchFamily="34" charset="-120"/>
              </a:rPr>
              <a:t>- 4</a:t>
            </a:r>
            <a:endParaRPr lang="en-IN" sz="11500" dirty="0"/>
          </a:p>
        </p:txBody>
      </p:sp>
    </p:spTree>
    <p:extLst>
      <p:ext uri="{BB962C8B-B14F-4D97-AF65-F5344CB8AC3E}">
        <p14:creationId xmlns:p14="http://schemas.microsoft.com/office/powerpoint/2010/main" val="121220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39839" y="16853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5: Budget Planning and Alerts</a:t>
            </a:r>
            <a:endParaRPr lang="en-US" sz="4450" dirty="0"/>
          </a:p>
        </p:txBody>
      </p:sp>
      <p:sp>
        <p:nvSpPr>
          <p:cNvPr id="4" name="Text 1"/>
          <p:cNvSpPr/>
          <p:nvPr/>
        </p:nvSpPr>
        <p:spPr>
          <a:xfrm>
            <a:off x="1239839" y="429052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will explore the Budget Planning and Management Module, a powerful tool designed to empower users to take control of their finances.</a:t>
            </a:r>
            <a:endParaRPr lang="en-US" sz="1750" dirty="0"/>
          </a:p>
        </p:txBody>
      </p:sp>
      <p:pic>
        <p:nvPicPr>
          <p:cNvPr id="8" name="Picture 7">
            <a:extLst>
              <a:ext uri="{FF2B5EF4-FFF2-40B4-BE49-F238E27FC236}">
                <a16:creationId xmlns:a16="http://schemas.microsoft.com/office/drawing/2014/main" id="{340DDF05-88B0-E837-DB72-5383E164C99D}"/>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2749"/>
            <a:ext cx="837140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Empowering Financial Control</a:t>
            </a:r>
            <a:endParaRPr lang="en-US" sz="4450" dirty="0"/>
          </a:p>
        </p:txBody>
      </p:sp>
      <p:sp>
        <p:nvSpPr>
          <p:cNvPr id="3" name="Text 1"/>
          <p:cNvSpPr/>
          <p:nvPr/>
        </p:nvSpPr>
        <p:spPr>
          <a:xfrm>
            <a:off x="793790"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Budget Limit Setting</a:t>
            </a:r>
            <a:endParaRPr lang="en-US" sz="2200" dirty="0"/>
          </a:p>
        </p:txBody>
      </p:sp>
      <p:sp>
        <p:nvSpPr>
          <p:cNvPr id="4" name="Text 2"/>
          <p:cNvSpPr/>
          <p:nvPr/>
        </p:nvSpPr>
        <p:spPr>
          <a:xfrm>
            <a:off x="793790" y="421826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define spending limits for each expense category individually, such as Food, Utilities, Entertainment, and Others. This personalized approach allows users to allocate their finances according to their unique needs and priorities.</a:t>
            </a:r>
            <a:endParaRPr lang="en-US" sz="1750" dirty="0"/>
          </a:p>
        </p:txBody>
      </p:sp>
      <p:sp>
        <p:nvSpPr>
          <p:cNvPr id="5" name="Text 3"/>
          <p:cNvSpPr/>
          <p:nvPr/>
        </p:nvSpPr>
        <p:spPr>
          <a:xfrm>
            <a:off x="7599521" y="363712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Alert System</a:t>
            </a:r>
            <a:endParaRPr lang="en-US" sz="2200" dirty="0"/>
          </a:p>
        </p:txBody>
      </p:sp>
      <p:sp>
        <p:nvSpPr>
          <p:cNvPr id="6" name="Text 4"/>
          <p:cNvSpPr/>
          <p:nvPr/>
        </p:nvSpPr>
        <p:spPr>
          <a:xfrm>
            <a:off x="7599521" y="4218265"/>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module features real-time alerts to notify users when they approach or exceed their limits, ensuring they stay on track.</a:t>
            </a:r>
            <a:endParaRPr lang="en-US" sz="1750" dirty="0"/>
          </a:p>
        </p:txBody>
      </p:sp>
      <p:pic>
        <p:nvPicPr>
          <p:cNvPr id="7" name="Picture 6">
            <a:extLst>
              <a:ext uri="{FF2B5EF4-FFF2-40B4-BE49-F238E27FC236}">
                <a16:creationId xmlns:a16="http://schemas.microsoft.com/office/drawing/2014/main" id="{E08DFC30-C8D6-BAD1-9174-27E100B6E99D}"/>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938756" y="3752887"/>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sp>
        <p:nvSpPr>
          <p:cNvPr id="4" name="Text 1"/>
          <p:cNvSpPr/>
          <p:nvPr/>
        </p:nvSpPr>
        <p:spPr>
          <a:xfrm>
            <a:off x="938756" y="480182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Limit Setting feature allows users to define specific spending limits for each expense category individually, such as Food, Utilities, Entertainment, and Others.</a:t>
            </a:r>
            <a:endParaRPr lang="en-US" sz="1750" dirty="0"/>
          </a:p>
        </p:txBody>
      </p:sp>
      <p:pic>
        <p:nvPicPr>
          <p:cNvPr id="5" name="Picture 4">
            <a:extLst>
              <a:ext uri="{FF2B5EF4-FFF2-40B4-BE49-F238E27FC236}">
                <a16:creationId xmlns:a16="http://schemas.microsoft.com/office/drawing/2014/main" id="{4A47E465-072B-E66B-5612-F9EE5A61AF0B}"/>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EAF7-506C-263C-58AD-02BB19D0C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724CBCB-2F58-6882-4FCF-352B2358B6C8}"/>
              </a:ext>
            </a:extLst>
          </p:cNvPr>
          <p:cNvSpPr/>
          <p:nvPr/>
        </p:nvSpPr>
        <p:spPr>
          <a:xfrm>
            <a:off x="938756" y="652848"/>
            <a:ext cx="9420344" cy="708779"/>
          </a:xfrm>
          <a:prstGeom prst="rect">
            <a:avLst/>
          </a:prstGeom>
          <a:noFill/>
          <a:ln/>
        </p:spPr>
        <p:txBody>
          <a:bodyPr wrap="none" lIns="0" tIns="0" rIns="0" bIns="0" rtlCol="0" anchor="t"/>
          <a:lstStyle/>
          <a:p>
            <a:pPr>
              <a:lnSpc>
                <a:spcPts val="5550"/>
              </a:lnSpc>
            </a:pPr>
            <a:r>
              <a:rPr lang="en-US" sz="4450" dirty="0">
                <a:solidFill>
                  <a:srgbClr val="F2E782"/>
                </a:solidFill>
                <a:latin typeface="Prata" pitchFamily="34" charset="0"/>
                <a:ea typeface="Prata" pitchFamily="34" charset="-122"/>
                <a:cs typeface="Prata" pitchFamily="34" charset="-120"/>
              </a:rPr>
              <a:t>Key Features: </a:t>
            </a:r>
            <a:r>
              <a:rPr lang="en-US" sz="4800" dirty="0">
                <a:solidFill>
                  <a:srgbClr val="F2E782"/>
                </a:solidFill>
                <a:latin typeface="Prata" pitchFamily="34" charset="0"/>
                <a:ea typeface="Prata" pitchFamily="34" charset="-122"/>
                <a:cs typeface="Prata" pitchFamily="34" charset="-120"/>
              </a:rPr>
              <a:t>Budget Limit Setting</a:t>
            </a:r>
            <a:endParaRPr lang="en-US" sz="4800" dirty="0"/>
          </a:p>
          <a:p>
            <a:pPr marL="0" indent="0">
              <a:lnSpc>
                <a:spcPts val="5550"/>
              </a:lnSpc>
              <a:buNone/>
            </a:pPr>
            <a:endParaRPr lang="en-US" sz="4450" dirty="0"/>
          </a:p>
        </p:txBody>
      </p:sp>
      <p:pic>
        <p:nvPicPr>
          <p:cNvPr id="5" name="Picture 4">
            <a:extLst>
              <a:ext uri="{FF2B5EF4-FFF2-40B4-BE49-F238E27FC236}">
                <a16:creationId xmlns:a16="http://schemas.microsoft.com/office/drawing/2014/main" id="{8B7ADDC4-9355-A1AA-08DA-7BB084EB8FDF}"/>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6" name="Text 1">
            <a:extLst>
              <a:ext uri="{FF2B5EF4-FFF2-40B4-BE49-F238E27FC236}">
                <a16:creationId xmlns:a16="http://schemas.microsoft.com/office/drawing/2014/main" id="{84A79619-A1AB-FB15-1B10-98E2DD0E6B24}"/>
              </a:ext>
            </a:extLst>
          </p:cNvPr>
          <p:cNvSpPr/>
          <p:nvPr/>
        </p:nvSpPr>
        <p:spPr>
          <a:xfrm>
            <a:off x="1395956" y="1633119"/>
            <a:ext cx="3788688"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Screen Shots:</a:t>
            </a:r>
            <a:endParaRPr lang="en-US" sz="2200" dirty="0"/>
          </a:p>
        </p:txBody>
      </p:sp>
      <p:pic>
        <p:nvPicPr>
          <p:cNvPr id="10" name="Picture 9">
            <a:extLst>
              <a:ext uri="{FF2B5EF4-FFF2-40B4-BE49-F238E27FC236}">
                <a16:creationId xmlns:a16="http://schemas.microsoft.com/office/drawing/2014/main" id="{BC7B31F8-3E2B-54DA-0F8B-CE89FFBD119F}"/>
              </a:ext>
            </a:extLst>
          </p:cNvPr>
          <p:cNvPicPr>
            <a:picLocks noChangeAspect="1"/>
          </p:cNvPicPr>
          <p:nvPr/>
        </p:nvPicPr>
        <p:blipFill>
          <a:blip r:embed="rId4"/>
          <a:stretch>
            <a:fillRect/>
          </a:stretch>
        </p:blipFill>
        <p:spPr>
          <a:xfrm>
            <a:off x="2029521" y="2108742"/>
            <a:ext cx="11240429" cy="5744620"/>
          </a:xfrm>
          <a:prstGeom prst="rect">
            <a:avLst/>
          </a:prstGeom>
        </p:spPr>
      </p:pic>
    </p:spTree>
    <p:extLst>
      <p:ext uri="{BB962C8B-B14F-4D97-AF65-F5344CB8AC3E}">
        <p14:creationId xmlns:p14="http://schemas.microsoft.com/office/powerpoint/2010/main" val="379356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1386412"/>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4" name="Shape 1"/>
          <p:cNvSpPr/>
          <p:nvPr/>
        </p:nvSpPr>
        <p:spPr>
          <a:xfrm>
            <a:off x="793790" y="3510285"/>
            <a:ext cx="510302" cy="510302"/>
          </a:xfrm>
          <a:prstGeom prst="roundRect">
            <a:avLst>
              <a:gd name="adj" fmla="val 6667"/>
            </a:avLst>
          </a:prstGeom>
          <a:solidFill>
            <a:srgbClr val="3A3B3C"/>
          </a:solidFill>
          <a:ln/>
        </p:spPr>
      </p:sp>
      <p:sp>
        <p:nvSpPr>
          <p:cNvPr id="5" name="Text 2"/>
          <p:cNvSpPr/>
          <p:nvPr/>
        </p:nvSpPr>
        <p:spPr>
          <a:xfrm>
            <a:off x="990243" y="359529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3510285"/>
            <a:ext cx="5450919"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sp>
        <p:nvSpPr>
          <p:cNvPr id="7" name="Text 4"/>
          <p:cNvSpPr/>
          <p:nvPr/>
        </p:nvSpPr>
        <p:spPr>
          <a:xfrm>
            <a:off x="1530906" y="4000703"/>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 visual comparison highlights areas of overspending and savings opportunities, offering actionable insights.</a:t>
            </a:r>
            <a:endParaRPr lang="en-US" sz="1750" dirty="0"/>
          </a:p>
        </p:txBody>
      </p:sp>
      <p:sp>
        <p:nvSpPr>
          <p:cNvPr id="8" name="Shape 5"/>
          <p:cNvSpPr/>
          <p:nvPr/>
        </p:nvSpPr>
        <p:spPr>
          <a:xfrm>
            <a:off x="7428667" y="3510285"/>
            <a:ext cx="510302" cy="510302"/>
          </a:xfrm>
          <a:prstGeom prst="roundRect">
            <a:avLst>
              <a:gd name="adj" fmla="val 6667"/>
            </a:avLst>
          </a:prstGeom>
          <a:solidFill>
            <a:srgbClr val="3A3B3C"/>
          </a:solidFill>
          <a:ln/>
        </p:spPr>
      </p:sp>
      <p:sp>
        <p:nvSpPr>
          <p:cNvPr id="9" name="Text 6"/>
          <p:cNvSpPr/>
          <p:nvPr/>
        </p:nvSpPr>
        <p:spPr>
          <a:xfrm>
            <a:off x="7579519" y="359529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8165783" y="3510285"/>
            <a:ext cx="3092172"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sp>
        <p:nvSpPr>
          <p:cNvPr id="11" name="Text 8"/>
          <p:cNvSpPr/>
          <p:nvPr/>
        </p:nvSpPr>
        <p:spPr>
          <a:xfrm>
            <a:off x="8165783" y="4000703"/>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Users can drill down into specific categories to gain a deeper understanding of where their funds are being allocated.</a:t>
            </a:r>
            <a:endParaRPr lang="en-US" sz="1750" dirty="0"/>
          </a:p>
        </p:txBody>
      </p:sp>
      <p:pic>
        <p:nvPicPr>
          <p:cNvPr id="12" name="Picture 11">
            <a:extLst>
              <a:ext uri="{FF2B5EF4-FFF2-40B4-BE49-F238E27FC236}">
                <a16:creationId xmlns:a16="http://schemas.microsoft.com/office/drawing/2014/main" id="{2C49C9A0-AB7F-DD04-0494-CA0CC1CF0F8A}"/>
              </a:ext>
            </a:extLst>
          </p:cNvPr>
          <p:cNvPicPr>
            <a:picLocks noChangeAspect="1"/>
          </p:cNvPicPr>
          <p:nvPr/>
        </p:nvPicPr>
        <p:blipFill>
          <a:blip r:embed="rId4"/>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003A3-84C7-4298-30D4-45C33E915CF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7E6B79A-FAEB-F16F-BB0B-BBCBF884A9C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049D96A8-BE1E-63AE-4EA9-B4E2CAF7B05B}"/>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5AF60DE-A7AD-73BA-1B89-6EDCC826B4E5}"/>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FF7AB97-110B-DB14-988B-8F59A01C2431}"/>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5514BD64-2270-5E65-53D1-1FBC8F5B6501}"/>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A4974566-1B70-C0BE-99F6-12EAEA5C07FB}"/>
              </a:ext>
            </a:extLst>
          </p:cNvPr>
          <p:cNvSpPr txBox="1"/>
          <p:nvPr/>
        </p:nvSpPr>
        <p:spPr>
          <a:xfrm>
            <a:off x="2328941" y="263037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ABAB807-9B09-8DC6-91A4-33407CF85416}"/>
              </a:ext>
            </a:extLst>
          </p:cNvPr>
          <p:cNvSpPr txBox="1"/>
          <p:nvPr/>
        </p:nvSpPr>
        <p:spPr>
          <a:xfrm>
            <a:off x="2328941" y="303885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spTree>
    <p:extLst>
      <p:ext uri="{BB962C8B-B14F-4D97-AF65-F5344CB8AC3E}">
        <p14:creationId xmlns:p14="http://schemas.microsoft.com/office/powerpoint/2010/main" val="90012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C5EE-EB1A-964E-5953-E6903748A7F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50925D2-4792-6F9E-10B8-6A93535776A8}"/>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E8DC24AF-7B73-105A-B14F-163ECE4266A1}"/>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79523571-0FE5-C03A-6537-9563C0E93720}"/>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6312223D-BFF4-654D-6135-C5BFD452F6F6}"/>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16E2606-53EA-3182-C24C-817C605642FA}"/>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7A976F42-54AF-35A8-64E4-9214E126DE4A}"/>
              </a:ext>
            </a:extLst>
          </p:cNvPr>
          <p:cNvSpPr txBox="1"/>
          <p:nvPr/>
        </p:nvSpPr>
        <p:spPr>
          <a:xfrm>
            <a:off x="2328941" y="7128093"/>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4A282FE3-4CE9-1B15-ABAD-FD38DE0CFAAD}"/>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9ED86913-14D5-BDB4-9B1E-3BD02E750436}"/>
              </a:ext>
            </a:extLst>
          </p:cNvPr>
          <p:cNvPicPr>
            <a:picLocks noChangeAspect="1"/>
          </p:cNvPicPr>
          <p:nvPr/>
        </p:nvPicPr>
        <p:blipFill>
          <a:blip r:embed="rId5"/>
          <a:stretch>
            <a:fillRect/>
          </a:stretch>
        </p:blipFill>
        <p:spPr>
          <a:xfrm>
            <a:off x="3903653" y="2713637"/>
            <a:ext cx="7261868" cy="4352154"/>
          </a:xfrm>
          <a:prstGeom prst="rect">
            <a:avLst/>
          </a:prstGeom>
          <a:ln>
            <a:solidFill>
              <a:schemeClr val="tx1"/>
            </a:solidFill>
          </a:ln>
        </p:spPr>
      </p:pic>
    </p:spTree>
    <p:extLst>
      <p:ext uri="{BB962C8B-B14F-4D97-AF65-F5344CB8AC3E}">
        <p14:creationId xmlns:p14="http://schemas.microsoft.com/office/powerpoint/2010/main" val="86711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9C94-9D3E-82AD-2C33-008A2CDB03F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24D02F-2035-918C-B995-86A7BFFC14EB}"/>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168DC9C4-4F08-42EC-FD60-3372A9448372}"/>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071D5BF1-7F93-1146-0D36-13CD8A96BE5B}"/>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DE8FC155-FB32-A3BC-81AF-75C77C61145C}"/>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0DE57C10-808A-B9DC-382C-A6CBE6C5B327}"/>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64C5DB4B-4B60-1F37-7DF3-C0EDD17A55C7}"/>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660720BA-2C71-0C05-8A50-168D567DCB24}"/>
              </a:ext>
            </a:extLst>
          </p:cNvPr>
          <p:cNvSpPr txBox="1"/>
          <p:nvPr/>
        </p:nvSpPr>
        <p:spPr>
          <a:xfrm>
            <a:off x="2328941" y="7536570"/>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5" name="Picture 4">
            <a:extLst>
              <a:ext uri="{FF2B5EF4-FFF2-40B4-BE49-F238E27FC236}">
                <a16:creationId xmlns:a16="http://schemas.microsoft.com/office/drawing/2014/main" id="{17C426FC-A970-6AF6-FA3C-689689456D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0653" y="3114118"/>
            <a:ext cx="7229093" cy="4332511"/>
          </a:xfrm>
          <a:prstGeom prst="rect">
            <a:avLst/>
          </a:prstGeom>
          <a:ln>
            <a:solidFill>
              <a:schemeClr val="tx1"/>
            </a:solidFill>
          </a:ln>
        </p:spPr>
      </p:pic>
    </p:spTree>
    <p:extLst>
      <p:ext uri="{BB962C8B-B14F-4D97-AF65-F5344CB8AC3E}">
        <p14:creationId xmlns:p14="http://schemas.microsoft.com/office/powerpoint/2010/main" val="46224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D93A-6BD2-42F9-F2FE-454532C9255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1BDB694-6802-B047-C122-18D7E16DF510}"/>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40561E70-1BC9-AEDB-9FF3-C5313EB0E92D}"/>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3EEDEE57-247B-5379-4ADC-4E5655B0CABE}"/>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Budget vs. Actual Spending Comparison</a:t>
            </a:r>
            <a:endParaRPr lang="en-US" sz="2200" dirty="0"/>
          </a:p>
        </p:txBody>
      </p:sp>
      <p:pic>
        <p:nvPicPr>
          <p:cNvPr id="12" name="Picture 11">
            <a:extLst>
              <a:ext uri="{FF2B5EF4-FFF2-40B4-BE49-F238E27FC236}">
                <a16:creationId xmlns:a16="http://schemas.microsoft.com/office/drawing/2014/main" id="{A74D6E1B-53C7-F194-189A-5EBE2F9B3563}"/>
              </a:ext>
            </a:extLst>
          </p:cNvPr>
          <p:cNvPicPr>
            <a:picLocks noChangeAspect="1"/>
          </p:cNvPicPr>
          <p:nvPr/>
        </p:nvPicPr>
        <p:blipFill>
          <a:blip r:embed="rId4"/>
          <a:stretch>
            <a:fillRect/>
          </a:stretch>
        </p:blipFill>
        <p:spPr>
          <a:xfrm>
            <a:off x="12610835" y="6943905"/>
            <a:ext cx="2143424" cy="1286054"/>
          </a:xfrm>
          <a:prstGeom prst="rect">
            <a:avLst/>
          </a:prstGeom>
        </p:spPr>
      </p:pic>
      <p:sp>
        <p:nvSpPr>
          <p:cNvPr id="19" name="TextBox 18">
            <a:extLst>
              <a:ext uri="{FF2B5EF4-FFF2-40B4-BE49-F238E27FC236}">
                <a16:creationId xmlns:a16="http://schemas.microsoft.com/office/drawing/2014/main" id="{34008909-DBAD-F3E3-8B56-3409B3078965}"/>
              </a:ext>
            </a:extLst>
          </p:cNvPr>
          <p:cNvSpPr txBox="1"/>
          <p:nvPr/>
        </p:nvSpPr>
        <p:spPr>
          <a:xfrm>
            <a:off x="2328941" y="2237765"/>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the Budget:</a:t>
            </a:r>
            <a:endParaRPr lang="en-US" sz="1800" dirty="0"/>
          </a:p>
        </p:txBody>
      </p:sp>
      <p:sp>
        <p:nvSpPr>
          <p:cNvPr id="20" name="TextBox 19">
            <a:extLst>
              <a:ext uri="{FF2B5EF4-FFF2-40B4-BE49-F238E27FC236}">
                <a16:creationId xmlns:a16="http://schemas.microsoft.com/office/drawing/2014/main" id="{05BB83BA-2779-842A-77E2-F4A03B9E0171}"/>
              </a:ext>
            </a:extLst>
          </p:cNvPr>
          <p:cNvSpPr txBox="1"/>
          <p:nvPr/>
        </p:nvSpPr>
        <p:spPr>
          <a:xfrm>
            <a:off x="2328941" y="2621571"/>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Warning limit of the Budget</a:t>
            </a:r>
            <a:endParaRPr lang="en-US" sz="1800" dirty="0"/>
          </a:p>
        </p:txBody>
      </p:sp>
      <p:sp>
        <p:nvSpPr>
          <p:cNvPr id="21" name="TextBox 20">
            <a:extLst>
              <a:ext uri="{FF2B5EF4-FFF2-40B4-BE49-F238E27FC236}">
                <a16:creationId xmlns:a16="http://schemas.microsoft.com/office/drawing/2014/main" id="{E329E8DF-6B74-E887-05E6-29E8FE47D69C}"/>
              </a:ext>
            </a:extLst>
          </p:cNvPr>
          <p:cNvSpPr txBox="1"/>
          <p:nvPr/>
        </p:nvSpPr>
        <p:spPr>
          <a:xfrm>
            <a:off x="2328941" y="3005377"/>
            <a:ext cx="7376530" cy="430887"/>
          </a:xfrm>
          <a:prstGeom prst="rect">
            <a:avLst/>
          </a:prstGeom>
          <a:noFill/>
        </p:spPr>
        <p:txBody>
          <a:bodyPr wrap="square">
            <a:spAutoFit/>
          </a:bodyPr>
          <a:lstStyle/>
          <a:p>
            <a:pPr marL="285750" indent="-285750">
              <a:lnSpc>
                <a:spcPts val="2750"/>
              </a:lnSpc>
              <a:buFont typeface="Arial" panose="020B0604020202020204" pitchFamily="34" charset="0"/>
              <a:buChar char="•"/>
            </a:pPr>
            <a:r>
              <a:rPr lang="en-US" sz="1800" dirty="0">
                <a:solidFill>
                  <a:srgbClr val="F2E782"/>
                </a:solidFill>
                <a:latin typeface="Prata" pitchFamily="34" charset="0"/>
                <a:ea typeface="Prata" pitchFamily="34" charset="-122"/>
                <a:cs typeface="Prata" pitchFamily="34" charset="-120"/>
              </a:rPr>
              <a:t>Expense under Alert limit of the Budget</a:t>
            </a:r>
            <a:endParaRPr lang="en-US" sz="1800" dirty="0"/>
          </a:p>
        </p:txBody>
      </p:sp>
      <p:pic>
        <p:nvPicPr>
          <p:cNvPr id="4" name="Picture 3">
            <a:extLst>
              <a:ext uri="{FF2B5EF4-FFF2-40B4-BE49-F238E27FC236}">
                <a16:creationId xmlns:a16="http://schemas.microsoft.com/office/drawing/2014/main" id="{EEA64BCE-076A-2A00-A802-7770138AE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5023" y="3524225"/>
            <a:ext cx="7458137" cy="4469781"/>
          </a:xfrm>
          <a:prstGeom prst="rect">
            <a:avLst/>
          </a:prstGeom>
          <a:ln>
            <a:solidFill>
              <a:schemeClr val="tx1"/>
            </a:solidFill>
          </a:ln>
        </p:spPr>
      </p:pic>
    </p:spTree>
    <p:extLst>
      <p:ext uri="{BB962C8B-B14F-4D97-AF65-F5344CB8AC3E}">
        <p14:creationId xmlns:p14="http://schemas.microsoft.com/office/powerpoint/2010/main" val="297643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93790"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4" name="Text 2"/>
          <p:cNvSpPr/>
          <p:nvPr/>
        </p:nvSpPr>
        <p:spPr>
          <a:xfrm>
            <a:off x="793790" y="4220507"/>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Welcomes users with a friendly message and provides easy access to login and registration options.</a:t>
            </a:r>
            <a:endParaRPr lang="en-US" sz="1750" dirty="0"/>
          </a:p>
        </p:txBody>
      </p:sp>
      <p:sp>
        <p:nvSpPr>
          <p:cNvPr id="5" name="Text 3"/>
          <p:cNvSpPr/>
          <p:nvPr/>
        </p:nvSpPr>
        <p:spPr>
          <a:xfrm>
            <a:off x="7599521" y="36393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6" name="Text 4"/>
          <p:cNvSpPr/>
          <p:nvPr/>
        </p:nvSpPr>
        <p:spPr>
          <a:xfrm>
            <a:off x="7599521" y="4220507"/>
            <a:ext cx="6244709"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Allows new users to create an account with form validation.</a:t>
            </a:r>
            <a:endParaRPr lang="en-US" sz="1750" dirty="0"/>
          </a:p>
        </p:txBody>
      </p:sp>
      <p:pic>
        <p:nvPicPr>
          <p:cNvPr id="7" name="Picture 6">
            <a:extLst>
              <a:ext uri="{FF2B5EF4-FFF2-40B4-BE49-F238E27FC236}">
                <a16:creationId xmlns:a16="http://schemas.microsoft.com/office/drawing/2014/main" id="{DD982254-76F0-7F7D-26C2-245DD77502AA}"/>
              </a:ext>
            </a:extLst>
          </p:cNvPr>
          <p:cNvPicPr>
            <a:picLocks noChangeAspect="1"/>
          </p:cNvPicPr>
          <p:nvPr/>
        </p:nvPicPr>
        <p:blipFill>
          <a:blip r:embed="rId3"/>
          <a:stretch>
            <a:fillRect/>
          </a:stretch>
        </p:blipFill>
        <p:spPr>
          <a:xfrm>
            <a:off x="12610835" y="6943905"/>
            <a:ext cx="2143424" cy="1286054"/>
          </a:xfrm>
          <a:prstGeom prst="rect">
            <a:avLst/>
          </a:prstGeom>
        </p:spPr>
      </p:pic>
      <p:sp>
        <p:nvSpPr>
          <p:cNvPr id="8" name="Text 0">
            <a:extLst>
              <a:ext uri="{FF2B5EF4-FFF2-40B4-BE49-F238E27FC236}">
                <a16:creationId xmlns:a16="http://schemas.microsoft.com/office/drawing/2014/main" id="{4A1C7B8C-105C-1002-63AD-D25BCBE37286}"/>
              </a:ext>
            </a:extLst>
          </p:cNvPr>
          <p:cNvSpPr/>
          <p:nvPr/>
        </p:nvSpPr>
        <p:spPr>
          <a:xfrm>
            <a:off x="793789" y="1474351"/>
            <a:ext cx="1396047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Module 1: User Authentication &amp; </a:t>
            </a:r>
          </a:p>
          <a:p>
            <a:pPr marL="0" indent="0">
              <a:lnSpc>
                <a:spcPts val="5550"/>
              </a:lnSpc>
              <a:buNone/>
            </a:pPr>
            <a:r>
              <a:rPr lang="en-US" sz="4450" dirty="0">
                <a:solidFill>
                  <a:srgbClr val="F2E782"/>
                </a:solidFill>
                <a:latin typeface="Prata" pitchFamily="34" charset="0"/>
                <a:ea typeface="Prata" pitchFamily="34" charset="-122"/>
                <a:cs typeface="Prata" pitchFamily="34" charset="-120"/>
              </a:rPr>
              <a:t>Expense Management</a:t>
            </a:r>
            <a:endParaRPr lang="en-US" sz="4450" dirty="0"/>
          </a:p>
        </p:txBody>
      </p:sp>
      <p:sp>
        <p:nvSpPr>
          <p:cNvPr id="9" name="TextBox 8">
            <a:extLst>
              <a:ext uri="{FF2B5EF4-FFF2-40B4-BE49-F238E27FC236}">
                <a16:creationId xmlns:a16="http://schemas.microsoft.com/office/drawing/2014/main" id="{C608F73E-485D-775D-5FA8-5B454AD3AD20}"/>
              </a:ext>
            </a:extLst>
          </p:cNvPr>
          <p:cNvSpPr txBox="1"/>
          <p:nvPr/>
        </p:nvSpPr>
        <p:spPr>
          <a:xfrm>
            <a:off x="699739" y="234989"/>
            <a:ext cx="7376530" cy="1015663"/>
          </a:xfrm>
          <a:prstGeom prst="rect">
            <a:avLst/>
          </a:prstGeom>
          <a:noFill/>
        </p:spPr>
        <p:txBody>
          <a:bodyPr wrap="square">
            <a:spAutoFit/>
          </a:bodyPr>
          <a:lstStyle/>
          <a:p>
            <a:r>
              <a:rPr lang="en-US" sz="6000" dirty="0">
                <a:solidFill>
                  <a:srgbClr val="F2E782"/>
                </a:solidFill>
                <a:latin typeface="Prata" pitchFamily="34" charset="0"/>
                <a:ea typeface="Prata" pitchFamily="34" charset="-122"/>
                <a:cs typeface="Prata" pitchFamily="34" charset="-120"/>
              </a:rPr>
              <a:t>Milestone 1</a:t>
            </a:r>
            <a:endParaRPr lang="en-IN" sz="6000" dirty="0"/>
          </a:p>
        </p:txBody>
      </p:sp>
      <p:sp>
        <p:nvSpPr>
          <p:cNvPr id="10" name="Text 1">
            <a:extLst>
              <a:ext uri="{FF2B5EF4-FFF2-40B4-BE49-F238E27FC236}">
                <a16:creationId xmlns:a16="http://schemas.microsoft.com/office/drawing/2014/main" id="{0C0D20B2-3306-153D-4641-67FCE47DA8EC}"/>
              </a:ext>
            </a:extLst>
          </p:cNvPr>
          <p:cNvSpPr/>
          <p:nvPr/>
        </p:nvSpPr>
        <p:spPr>
          <a:xfrm>
            <a:off x="793790"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11" name="Text 2">
            <a:extLst>
              <a:ext uri="{FF2B5EF4-FFF2-40B4-BE49-F238E27FC236}">
                <a16:creationId xmlns:a16="http://schemas.microsoft.com/office/drawing/2014/main" id="{61AE8E46-29D3-3221-D5BB-6D61293C3679}"/>
              </a:ext>
            </a:extLst>
          </p:cNvPr>
          <p:cNvSpPr/>
          <p:nvPr/>
        </p:nvSpPr>
        <p:spPr>
          <a:xfrm>
            <a:off x="793790" y="604647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Enables registered users to access their accounts with error handling.</a:t>
            </a:r>
            <a:endParaRPr lang="en-US" sz="1750" dirty="0"/>
          </a:p>
        </p:txBody>
      </p:sp>
      <p:sp>
        <p:nvSpPr>
          <p:cNvPr id="12" name="Text 3">
            <a:extLst>
              <a:ext uri="{FF2B5EF4-FFF2-40B4-BE49-F238E27FC236}">
                <a16:creationId xmlns:a16="http://schemas.microsoft.com/office/drawing/2014/main" id="{B4CA788C-55CE-B137-40F9-FB2FAD13A17C}"/>
              </a:ext>
            </a:extLst>
          </p:cNvPr>
          <p:cNvSpPr/>
          <p:nvPr/>
        </p:nvSpPr>
        <p:spPr>
          <a:xfrm>
            <a:off x="7599521" y="54653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sp>
        <p:nvSpPr>
          <p:cNvPr id="13" name="Text 4">
            <a:extLst>
              <a:ext uri="{FF2B5EF4-FFF2-40B4-BE49-F238E27FC236}">
                <a16:creationId xmlns:a16="http://schemas.microsoft.com/office/drawing/2014/main" id="{C8DE0B28-1468-CBF6-B382-8A7B10747707}"/>
              </a:ext>
            </a:extLst>
          </p:cNvPr>
          <p:cNvSpPr/>
          <p:nvPr/>
        </p:nvSpPr>
        <p:spPr>
          <a:xfrm>
            <a:off x="7599521" y="6046471"/>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Serves as the user's central hub, featuring a menu with options to navigate to the dashboard, add or view expenses, and access detailed financial reports.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C5D83-9592-4535-0A8C-98F9FE959EA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7BC9936-193B-406F-7219-F105F59A6006}"/>
              </a:ext>
            </a:extLst>
          </p:cNvPr>
          <p:cNvPicPr>
            <a:picLocks noChangeAspect="1"/>
          </p:cNvPicPr>
          <p:nvPr/>
        </p:nvPicPr>
        <p:blipFill>
          <a:blip r:embed="rId3"/>
          <a:stretch>
            <a:fillRect/>
          </a:stretch>
        </p:blipFill>
        <p:spPr>
          <a:xfrm>
            <a:off x="0" y="-104923"/>
            <a:ext cx="14630400" cy="2835235"/>
          </a:xfrm>
          <a:prstGeom prst="rect">
            <a:avLst/>
          </a:prstGeom>
        </p:spPr>
      </p:pic>
      <p:sp>
        <p:nvSpPr>
          <p:cNvPr id="3" name="Text 0">
            <a:extLst>
              <a:ext uri="{FF2B5EF4-FFF2-40B4-BE49-F238E27FC236}">
                <a16:creationId xmlns:a16="http://schemas.microsoft.com/office/drawing/2014/main" id="{82B52665-A141-0322-F7CE-014348935AFF}"/>
              </a:ext>
            </a:extLst>
          </p:cNvPr>
          <p:cNvSpPr/>
          <p:nvPr/>
        </p:nvSpPr>
        <p:spPr>
          <a:xfrm>
            <a:off x="793790" y="886063"/>
            <a:ext cx="8142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Visualizing Financial Progress</a:t>
            </a:r>
            <a:endParaRPr lang="en-US" sz="4450" dirty="0"/>
          </a:p>
        </p:txBody>
      </p:sp>
      <p:sp>
        <p:nvSpPr>
          <p:cNvPr id="6" name="Text 3">
            <a:extLst>
              <a:ext uri="{FF2B5EF4-FFF2-40B4-BE49-F238E27FC236}">
                <a16:creationId xmlns:a16="http://schemas.microsoft.com/office/drawing/2014/main" id="{4ECA76F8-FF2B-7DA0-7BF8-EE046C41E96C}"/>
              </a:ext>
            </a:extLst>
          </p:cNvPr>
          <p:cNvSpPr/>
          <p:nvPr/>
        </p:nvSpPr>
        <p:spPr>
          <a:xfrm>
            <a:off x="1530906" y="1808247"/>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Interactive Breakdown</a:t>
            </a:r>
            <a:endParaRPr lang="en-US" sz="2200" dirty="0"/>
          </a:p>
        </p:txBody>
      </p:sp>
      <p:pic>
        <p:nvPicPr>
          <p:cNvPr id="12" name="Picture 11">
            <a:extLst>
              <a:ext uri="{FF2B5EF4-FFF2-40B4-BE49-F238E27FC236}">
                <a16:creationId xmlns:a16="http://schemas.microsoft.com/office/drawing/2014/main" id="{12570D9D-468E-8C4F-A032-37206A99578B}"/>
              </a:ext>
            </a:extLst>
          </p:cNvPr>
          <p:cNvPicPr>
            <a:picLocks noChangeAspect="1"/>
          </p:cNvPicPr>
          <p:nvPr/>
        </p:nvPicPr>
        <p:blipFill>
          <a:blip r:embed="rId4"/>
          <a:stretch>
            <a:fillRect/>
          </a:stretch>
        </p:blipFill>
        <p:spPr>
          <a:xfrm>
            <a:off x="12610835" y="6943905"/>
            <a:ext cx="2143424" cy="1286054"/>
          </a:xfrm>
          <a:prstGeom prst="rect">
            <a:avLst/>
          </a:prstGeom>
        </p:spPr>
      </p:pic>
      <p:pic>
        <p:nvPicPr>
          <p:cNvPr id="8" name="Picture 7">
            <a:extLst>
              <a:ext uri="{FF2B5EF4-FFF2-40B4-BE49-F238E27FC236}">
                <a16:creationId xmlns:a16="http://schemas.microsoft.com/office/drawing/2014/main" id="{503C26CB-81B4-464E-A7C6-770238047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628" y="2375982"/>
            <a:ext cx="9587260" cy="5567194"/>
          </a:xfrm>
          <a:prstGeom prst="rect">
            <a:avLst/>
          </a:prstGeom>
          <a:ln>
            <a:solidFill>
              <a:schemeClr val="tx1"/>
            </a:solidFill>
          </a:ln>
        </p:spPr>
      </p:pic>
    </p:spTree>
    <p:extLst>
      <p:ext uri="{BB962C8B-B14F-4D97-AF65-F5344CB8AC3E}">
        <p14:creationId xmlns:p14="http://schemas.microsoft.com/office/powerpoint/2010/main" val="348395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250990" y="14588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Staying on Track with Alerts</a:t>
            </a:r>
            <a:endParaRPr lang="en-US" sz="4450" dirty="0"/>
          </a:p>
        </p:txBody>
      </p:sp>
      <p:sp>
        <p:nvSpPr>
          <p:cNvPr id="4" name="Text 1"/>
          <p:cNvSpPr/>
          <p:nvPr/>
        </p:nvSpPr>
        <p:spPr>
          <a:xfrm>
            <a:off x="1250990" y="3885622"/>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Alert System keeps users informed about their spending by notifying them when they are approaching or exceeding their budget limits. As users track their expenses across different categories, the system triggers automatic alerts when their spending reaches a predefined threshold.</a:t>
            </a:r>
            <a:endParaRPr lang="en-US" sz="1750" dirty="0"/>
          </a:p>
        </p:txBody>
      </p:sp>
      <p:pic>
        <p:nvPicPr>
          <p:cNvPr id="5" name="Picture 4">
            <a:extLst>
              <a:ext uri="{FF2B5EF4-FFF2-40B4-BE49-F238E27FC236}">
                <a16:creationId xmlns:a16="http://schemas.microsoft.com/office/drawing/2014/main" id="{48D803F9-A511-3C7D-5D48-9B8289A605C8}"/>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908912" y="3347785"/>
            <a:ext cx="10480093" cy="1088708"/>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Alert System is a critical feature in financial management tools that helps users stay on track with their budgets by providing timely notifications when they approach or exceed their spending limits. This system continuously monitors expenses against user-defined budgets, sending real-time alerts when thresholds, such as 75%, 90%, or 100%, are reached. Users can customize these alerts based on categories (e.g., groceries, entertainment), frequency, and delivery mode (email, SMS, or app notifications). By keeping users informed about their financial status, the Alert System encourages proactive spending adjustments, promotes goal-oriented budgeting, and helps reduce financial stress by preventing overspending.</a:t>
            </a:r>
            <a:endParaRPr lang="en-US" sz="1750" dirty="0"/>
          </a:p>
        </p:txBody>
      </p:sp>
      <p:sp>
        <p:nvSpPr>
          <p:cNvPr id="3" name="Text 0"/>
          <p:cNvSpPr/>
          <p:nvPr/>
        </p:nvSpPr>
        <p:spPr>
          <a:xfrm>
            <a:off x="1195234" y="1207719"/>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08C270D2-C17A-51C5-DD1F-BBFDA4EF1F75}"/>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C37C-846D-CFDD-846A-08795B429D5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0E30325-46A6-3C3F-ED26-E32C1EDC8A10}"/>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157F1D06-5C0B-807A-EFFB-DA812320DD4D}"/>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46F08FF6-F7ED-8E9E-4174-464227732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664" y="2313111"/>
            <a:ext cx="9445315" cy="5484769"/>
          </a:xfrm>
          <a:prstGeom prst="rect">
            <a:avLst/>
          </a:prstGeom>
          <a:ln>
            <a:solidFill>
              <a:schemeClr val="tx1"/>
            </a:solidFill>
          </a:ln>
        </p:spPr>
      </p:pic>
      <p:sp>
        <p:nvSpPr>
          <p:cNvPr id="6" name="Text 3">
            <a:extLst>
              <a:ext uri="{FF2B5EF4-FFF2-40B4-BE49-F238E27FC236}">
                <a16:creationId xmlns:a16="http://schemas.microsoft.com/office/drawing/2014/main" id="{F67D918C-AFD8-2FB8-4A6D-D78403F6A368}"/>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All Alerts and Warnings for specific Categories</a:t>
            </a:r>
            <a:endParaRPr lang="en-US" sz="2200" dirty="0"/>
          </a:p>
        </p:txBody>
      </p:sp>
    </p:spTree>
    <p:extLst>
      <p:ext uri="{BB962C8B-B14F-4D97-AF65-F5344CB8AC3E}">
        <p14:creationId xmlns:p14="http://schemas.microsoft.com/office/powerpoint/2010/main" val="246302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CBE8-CC10-3C19-60A1-2F2C4C0C776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33D90C0-BC2E-51F0-E7AE-39703A98CF82}"/>
              </a:ext>
            </a:extLst>
          </p:cNvPr>
          <p:cNvSpPr/>
          <p:nvPr/>
        </p:nvSpPr>
        <p:spPr>
          <a:xfrm>
            <a:off x="1195234" y="498940"/>
            <a:ext cx="725959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Key Features: Alert System</a:t>
            </a:r>
            <a:endParaRPr lang="en-US" sz="4450" dirty="0"/>
          </a:p>
        </p:txBody>
      </p:sp>
      <p:pic>
        <p:nvPicPr>
          <p:cNvPr id="5" name="Picture 4">
            <a:extLst>
              <a:ext uri="{FF2B5EF4-FFF2-40B4-BE49-F238E27FC236}">
                <a16:creationId xmlns:a16="http://schemas.microsoft.com/office/drawing/2014/main" id="{4675F5ED-A2DC-F920-14E0-7D77D504F1AE}"/>
              </a:ext>
            </a:extLst>
          </p:cNvPr>
          <p:cNvPicPr>
            <a:picLocks noChangeAspect="1"/>
          </p:cNvPicPr>
          <p:nvPr/>
        </p:nvPicPr>
        <p:blipFill>
          <a:blip r:embed="rId3"/>
          <a:stretch>
            <a:fillRect/>
          </a:stretch>
        </p:blipFill>
        <p:spPr>
          <a:xfrm>
            <a:off x="12610835" y="6943905"/>
            <a:ext cx="2143424" cy="1286054"/>
          </a:xfrm>
          <a:prstGeom prst="rect">
            <a:avLst/>
          </a:prstGeom>
        </p:spPr>
      </p:pic>
      <p:pic>
        <p:nvPicPr>
          <p:cNvPr id="2" name="Picture 1">
            <a:extLst>
              <a:ext uri="{FF2B5EF4-FFF2-40B4-BE49-F238E27FC236}">
                <a16:creationId xmlns:a16="http://schemas.microsoft.com/office/drawing/2014/main" id="{6F18D989-C091-1EDD-DFC2-656D58897F5D}"/>
              </a:ext>
            </a:extLst>
          </p:cNvPr>
          <p:cNvPicPr>
            <a:picLocks noChangeAspect="1"/>
          </p:cNvPicPr>
          <p:nvPr/>
        </p:nvPicPr>
        <p:blipFill>
          <a:blip r:embed="rId4"/>
          <a:srcRect/>
          <a:stretch/>
        </p:blipFill>
        <p:spPr>
          <a:xfrm>
            <a:off x="2728950" y="2313111"/>
            <a:ext cx="9428742" cy="5484769"/>
          </a:xfrm>
          <a:prstGeom prst="rect">
            <a:avLst/>
          </a:prstGeom>
          <a:ln>
            <a:solidFill>
              <a:schemeClr val="tx1"/>
            </a:solidFill>
          </a:ln>
        </p:spPr>
      </p:pic>
      <p:sp>
        <p:nvSpPr>
          <p:cNvPr id="6" name="Text 3">
            <a:extLst>
              <a:ext uri="{FF2B5EF4-FFF2-40B4-BE49-F238E27FC236}">
                <a16:creationId xmlns:a16="http://schemas.microsoft.com/office/drawing/2014/main" id="{41B00A5D-B318-9990-F2DC-CC03AA3FD635}"/>
              </a:ext>
            </a:extLst>
          </p:cNvPr>
          <p:cNvSpPr/>
          <p:nvPr/>
        </p:nvSpPr>
        <p:spPr>
          <a:xfrm>
            <a:off x="1530906" y="1583250"/>
            <a:ext cx="5450919"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CFCBBF"/>
                </a:solidFill>
                <a:latin typeface="Prata" pitchFamily="34" charset="0"/>
                <a:ea typeface="Prata" pitchFamily="34" charset="-122"/>
                <a:cs typeface="Prata" pitchFamily="34" charset="-120"/>
              </a:rPr>
              <a:t>When All Budgets are Within the LIMITS of Expenses</a:t>
            </a:r>
            <a:endParaRPr lang="en-US" sz="2200" dirty="0"/>
          </a:p>
        </p:txBody>
      </p:sp>
    </p:spTree>
    <p:extLst>
      <p:ext uri="{BB962C8B-B14F-4D97-AF65-F5344CB8AC3E}">
        <p14:creationId xmlns:p14="http://schemas.microsoft.com/office/powerpoint/2010/main" val="280729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Budget Planning and Management Module empowers users to take control of their finances by providing tools to set, monitor, and achieve financial goals. This module simplifies budget management, fosters smart spending habits, and supports users in building a secure financial future.</a:t>
            </a:r>
            <a:endParaRPr lang="en-US" sz="1750" dirty="0"/>
          </a:p>
        </p:txBody>
      </p:sp>
      <p:pic>
        <p:nvPicPr>
          <p:cNvPr id="5" name="Picture 4">
            <a:extLst>
              <a:ext uri="{FF2B5EF4-FFF2-40B4-BE49-F238E27FC236}">
                <a16:creationId xmlns:a16="http://schemas.microsoft.com/office/drawing/2014/main" id="{A56C9C8F-3487-23C6-AE6F-7DA8B5F80914}"/>
              </a:ext>
            </a:extLst>
          </p:cNvPr>
          <p:cNvPicPr>
            <a:picLocks noChangeAspect="1"/>
          </p:cNvPicPr>
          <p:nvPr/>
        </p:nvPicPr>
        <p:blipFill>
          <a:blip r:embed="rId3"/>
          <a:stretch>
            <a:fillRect/>
          </a:stretch>
        </p:blipFill>
        <p:spPr>
          <a:xfrm>
            <a:off x="12610835" y="6943905"/>
            <a:ext cx="2143424" cy="12860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6500-1351-C19F-3687-9B7DB4C65EA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1C15BF2-BF58-3BC2-A77C-27689B14D4A8}"/>
              </a:ext>
            </a:extLst>
          </p:cNvPr>
          <p:cNvSpPr/>
          <p:nvPr/>
        </p:nvSpPr>
        <p:spPr>
          <a:xfrm>
            <a:off x="1381720" y="4114800"/>
            <a:ext cx="5670590" cy="708779"/>
          </a:xfrm>
          <a:prstGeom prst="rect">
            <a:avLst/>
          </a:prstGeom>
          <a:noFill/>
          <a:ln/>
        </p:spPr>
        <p:txBody>
          <a:bodyPr wrap="none" lIns="0" tIns="0" rIns="0" bIns="0" rtlCol="0" anchor="t"/>
          <a:lstStyle/>
          <a:p>
            <a:pPr marL="0" indent="0">
              <a:lnSpc>
                <a:spcPts val="5550"/>
              </a:lnSpc>
              <a:buNone/>
            </a:pP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 </a:t>
            </a:r>
            <a:r>
              <a:rPr lang="en-US" sz="11500" dirty="0">
                <a:solidFill>
                  <a:srgbClr val="F2E782"/>
                </a:solidFill>
                <a:latin typeface="Prata" pitchFamily="34" charset="0"/>
                <a:ea typeface="Prata" pitchFamily="34" charset="-122"/>
                <a:cs typeface="Prata" pitchFamily="34" charset="-120"/>
              </a:rPr>
              <a:t>THANK YOU </a:t>
            </a:r>
            <a:r>
              <a:rPr lang="en-US" sz="11500" dirty="0">
                <a:solidFill>
                  <a:srgbClr val="F2E782"/>
                </a:solidFill>
                <a:latin typeface="Prata" pitchFamily="34" charset="0"/>
                <a:ea typeface="Prata" pitchFamily="34" charset="-122"/>
                <a:cs typeface="Prata" pitchFamily="34" charset="-120"/>
                <a:sym typeface="Wingdings" panose="05000000000000000000" pitchFamily="2" charset="2"/>
              </a:rPr>
              <a:t></a:t>
            </a:r>
            <a:endParaRPr lang="en-US" sz="11500" dirty="0"/>
          </a:p>
        </p:txBody>
      </p:sp>
      <p:pic>
        <p:nvPicPr>
          <p:cNvPr id="5" name="Picture 4">
            <a:extLst>
              <a:ext uri="{FF2B5EF4-FFF2-40B4-BE49-F238E27FC236}">
                <a16:creationId xmlns:a16="http://schemas.microsoft.com/office/drawing/2014/main" id="{5D7BB926-A536-156A-0ACF-57BEC7D2C446}"/>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6623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5B3AC-5DE1-50A5-41C0-9302189DE0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C1C58D-2B6F-15CB-DEED-3F649603BA8F}"/>
              </a:ext>
            </a:extLst>
          </p:cNvPr>
          <p:cNvSpPr/>
          <p:nvPr/>
        </p:nvSpPr>
        <p:spPr>
          <a:xfrm>
            <a:off x="801409" y="1508089"/>
            <a:ext cx="13042821" cy="1417558"/>
          </a:xfrm>
          <a:prstGeom prst="rect">
            <a:avLst/>
          </a:prstGeom>
          <a:noFill/>
          <a:ln/>
        </p:spPr>
        <p:txBody>
          <a:bodyPr wrap="square" lIns="0" tIns="0" rIns="0" bIns="0" rtlCol="0" anchor="t"/>
          <a:lstStyle/>
          <a:p>
            <a:pPr marL="0" indent="0">
              <a:lnSpc>
                <a:spcPts val="5550"/>
              </a:lnSpc>
              <a:buNone/>
            </a:pPr>
            <a:r>
              <a:rPr lang="en-US" sz="3600" dirty="0">
                <a:solidFill>
                  <a:srgbClr val="F2E782"/>
                </a:solidFill>
                <a:latin typeface="Prata" pitchFamily="34" charset="0"/>
                <a:ea typeface="Prata" pitchFamily="34" charset="-122"/>
                <a:cs typeface="Prata" pitchFamily="34" charset="-120"/>
              </a:rPr>
              <a:t>Screen Shots:</a:t>
            </a:r>
            <a:endParaRPr lang="en-US" sz="3600" dirty="0"/>
          </a:p>
        </p:txBody>
      </p:sp>
      <p:sp>
        <p:nvSpPr>
          <p:cNvPr id="3" name="Text 1">
            <a:extLst>
              <a:ext uri="{FF2B5EF4-FFF2-40B4-BE49-F238E27FC236}">
                <a16:creationId xmlns:a16="http://schemas.microsoft.com/office/drawing/2014/main" id="{58BECFD7-8731-9551-1936-C0C875CCFE55}"/>
              </a:ext>
            </a:extLst>
          </p:cNvPr>
          <p:cNvSpPr/>
          <p:nvPr/>
        </p:nvSpPr>
        <p:spPr>
          <a:xfrm>
            <a:off x="1763955" y="3312726"/>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74F142D8-CC3B-E2A6-8434-58C85BE3692F}"/>
              </a:ext>
            </a:extLst>
          </p:cNvPr>
          <p:cNvSpPr/>
          <p:nvPr/>
        </p:nvSpPr>
        <p:spPr>
          <a:xfrm>
            <a:off x="1763954" y="4329984"/>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79F51C18-60FA-826A-1F29-684BE8B02A36}"/>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72C05339-F063-081A-0E4F-B52EEE6CA302}"/>
              </a:ext>
            </a:extLst>
          </p:cNvPr>
          <p:cNvSpPr/>
          <p:nvPr/>
        </p:nvSpPr>
        <p:spPr>
          <a:xfrm>
            <a:off x="1763952" y="53304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84A28FC1-3396-AAA5-5C08-235C967B0811}"/>
              </a:ext>
            </a:extLst>
          </p:cNvPr>
          <p:cNvSpPr/>
          <p:nvPr/>
        </p:nvSpPr>
        <p:spPr>
          <a:xfrm>
            <a:off x="1763951" y="636718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9D411A3F-FBD6-17F6-ACB0-40EDE2EB82DC}"/>
              </a:ext>
            </a:extLst>
          </p:cNvPr>
          <p:cNvPicPr>
            <a:picLocks noChangeAspect="1"/>
          </p:cNvPicPr>
          <p:nvPr/>
        </p:nvPicPr>
        <p:blipFill>
          <a:blip r:embed="rId3"/>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77299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188F-16E7-0129-0D7A-2450851A543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5B915C06-C6CC-C5BC-CD68-25425842D612}"/>
              </a:ext>
            </a:extLst>
          </p:cNvPr>
          <p:cNvSpPr/>
          <p:nvPr/>
        </p:nvSpPr>
        <p:spPr>
          <a:xfrm>
            <a:off x="1763951" y="214119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E55023B7-82B3-B58C-9DB2-2E79778E307C}"/>
              </a:ext>
            </a:extLst>
          </p:cNvPr>
          <p:cNvSpPr/>
          <p:nvPr/>
        </p:nvSpPr>
        <p:spPr>
          <a:xfrm>
            <a:off x="1763947" y="7034528"/>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2933D57B-6058-81CC-AC59-6596418FF1F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38A94C61-72D0-C6A8-0F30-FC88B20DB383}"/>
              </a:ext>
            </a:extLst>
          </p:cNvPr>
          <p:cNvSpPr/>
          <p:nvPr/>
        </p:nvSpPr>
        <p:spPr>
          <a:xfrm>
            <a:off x="1763945" y="742658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09F6ABA2-1099-24A7-8771-8DD32B59C26C}"/>
              </a:ext>
            </a:extLst>
          </p:cNvPr>
          <p:cNvSpPr/>
          <p:nvPr/>
        </p:nvSpPr>
        <p:spPr>
          <a:xfrm>
            <a:off x="1763944" y="7818632"/>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E9FA7688-FA1B-0847-5215-90DBBB31DA2D}"/>
              </a:ext>
            </a:extLst>
          </p:cNvPr>
          <p:cNvPicPr>
            <a:picLocks noChangeAspect="1"/>
          </p:cNvPicPr>
          <p:nvPr/>
        </p:nvPicPr>
        <p:blipFill>
          <a:blip r:embed="rId3"/>
          <a:stretch>
            <a:fillRect/>
          </a:stretch>
        </p:blipFill>
        <p:spPr>
          <a:xfrm>
            <a:off x="3031364" y="2495527"/>
            <a:ext cx="9491527" cy="4500933"/>
          </a:xfrm>
          <a:prstGeom prst="rect">
            <a:avLst/>
          </a:prstGeom>
        </p:spPr>
      </p:pic>
      <p:pic>
        <p:nvPicPr>
          <p:cNvPr id="6" name="Picture 5">
            <a:extLst>
              <a:ext uri="{FF2B5EF4-FFF2-40B4-BE49-F238E27FC236}">
                <a16:creationId xmlns:a16="http://schemas.microsoft.com/office/drawing/2014/main" id="{FF075AF4-9791-2452-DE7F-91D14727DECE}"/>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304015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ADC17-5860-8B82-B6D3-7298D075C71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8C1D0C35-17DB-4839-B9FF-6EEE53838145}"/>
              </a:ext>
            </a:extLst>
          </p:cNvPr>
          <p:cNvSpPr/>
          <p:nvPr/>
        </p:nvSpPr>
        <p:spPr>
          <a:xfrm>
            <a:off x="1763953" y="2216987"/>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893417EC-A08B-ABBC-67AA-AD6FF7E6AD7E}"/>
              </a:ext>
            </a:extLst>
          </p:cNvPr>
          <p:cNvSpPr/>
          <p:nvPr/>
        </p:nvSpPr>
        <p:spPr>
          <a:xfrm>
            <a:off x="1763952" y="2648218"/>
            <a:ext cx="3141484" cy="376198"/>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1C94ABDD-F661-4666-3844-96F816ABB152}"/>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B9ADA893-408A-D015-DB0A-328BD7084E00}"/>
              </a:ext>
            </a:extLst>
          </p:cNvPr>
          <p:cNvSpPr/>
          <p:nvPr/>
        </p:nvSpPr>
        <p:spPr>
          <a:xfrm>
            <a:off x="1763952" y="7363750"/>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43FA564C-3B6B-ACD3-CEBA-146DCB107CF3}"/>
              </a:ext>
            </a:extLst>
          </p:cNvPr>
          <p:cNvSpPr/>
          <p:nvPr/>
        </p:nvSpPr>
        <p:spPr>
          <a:xfrm>
            <a:off x="1763951" y="7733353"/>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A453B2D7-5058-F14B-BEFA-D2F9F9269D10}"/>
              </a:ext>
            </a:extLst>
          </p:cNvPr>
          <p:cNvPicPr>
            <a:picLocks noChangeAspect="1"/>
          </p:cNvPicPr>
          <p:nvPr/>
        </p:nvPicPr>
        <p:blipFill>
          <a:blip r:embed="rId3"/>
          <a:srcRect/>
          <a:stretch/>
        </p:blipFill>
        <p:spPr>
          <a:xfrm>
            <a:off x="3483992" y="3090760"/>
            <a:ext cx="8235939" cy="4175909"/>
          </a:xfrm>
          <a:prstGeom prst="rect">
            <a:avLst/>
          </a:prstGeom>
        </p:spPr>
      </p:pic>
      <p:pic>
        <p:nvPicPr>
          <p:cNvPr id="6" name="Picture 5">
            <a:extLst>
              <a:ext uri="{FF2B5EF4-FFF2-40B4-BE49-F238E27FC236}">
                <a16:creationId xmlns:a16="http://schemas.microsoft.com/office/drawing/2014/main" id="{6D5EC79B-2E81-EC6E-9A3C-94226294834B}"/>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74143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6A9C-9CB7-C31C-B0AF-311FFEE59A4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A25FD6D-29AD-42DF-6985-D603B5CD2288}"/>
              </a:ext>
            </a:extLst>
          </p:cNvPr>
          <p:cNvSpPr/>
          <p:nvPr/>
        </p:nvSpPr>
        <p:spPr>
          <a:xfrm>
            <a:off x="1763944" y="221698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Home Page</a:t>
            </a:r>
            <a:endParaRPr lang="en-US" sz="2200" dirty="0"/>
          </a:p>
        </p:txBody>
      </p:sp>
      <p:sp>
        <p:nvSpPr>
          <p:cNvPr id="5" name="Text 3">
            <a:extLst>
              <a:ext uri="{FF2B5EF4-FFF2-40B4-BE49-F238E27FC236}">
                <a16:creationId xmlns:a16="http://schemas.microsoft.com/office/drawing/2014/main" id="{66A30FCC-0A11-C402-D2E0-89B6E9160584}"/>
              </a:ext>
            </a:extLst>
          </p:cNvPr>
          <p:cNvSpPr/>
          <p:nvPr/>
        </p:nvSpPr>
        <p:spPr>
          <a:xfrm>
            <a:off x="1763939" y="2571317"/>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Registration Page</a:t>
            </a:r>
            <a:endParaRPr lang="en-US" sz="2200" dirty="0"/>
          </a:p>
        </p:txBody>
      </p:sp>
      <p:sp>
        <p:nvSpPr>
          <p:cNvPr id="7" name="Text 0">
            <a:extLst>
              <a:ext uri="{FF2B5EF4-FFF2-40B4-BE49-F238E27FC236}">
                <a16:creationId xmlns:a16="http://schemas.microsoft.com/office/drawing/2014/main" id="{9CE04752-D82C-98BC-934B-C898F58FE7D7}"/>
              </a:ext>
            </a:extLst>
          </p:cNvPr>
          <p:cNvSpPr/>
          <p:nvPr/>
        </p:nvSpPr>
        <p:spPr>
          <a:xfrm>
            <a:off x="793789" y="9877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Milestone 1: User Authentication &amp; Expense Management</a:t>
            </a:r>
            <a:endParaRPr lang="en-US" sz="4450" dirty="0"/>
          </a:p>
        </p:txBody>
      </p:sp>
      <p:sp>
        <p:nvSpPr>
          <p:cNvPr id="8" name="Text 1">
            <a:extLst>
              <a:ext uri="{FF2B5EF4-FFF2-40B4-BE49-F238E27FC236}">
                <a16:creationId xmlns:a16="http://schemas.microsoft.com/office/drawing/2014/main" id="{0C63C03B-DE39-189C-BB2F-7F29DF946B6B}"/>
              </a:ext>
            </a:extLst>
          </p:cNvPr>
          <p:cNvSpPr/>
          <p:nvPr/>
        </p:nvSpPr>
        <p:spPr>
          <a:xfrm>
            <a:off x="1763937" y="2931519"/>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Login Page</a:t>
            </a:r>
            <a:endParaRPr lang="en-US" sz="2200" dirty="0"/>
          </a:p>
        </p:txBody>
      </p:sp>
      <p:sp>
        <p:nvSpPr>
          <p:cNvPr id="9" name="Text 3">
            <a:extLst>
              <a:ext uri="{FF2B5EF4-FFF2-40B4-BE49-F238E27FC236}">
                <a16:creationId xmlns:a16="http://schemas.microsoft.com/office/drawing/2014/main" id="{B19C5C7A-E150-699C-06AC-FCB579BE39DD}"/>
              </a:ext>
            </a:extLst>
          </p:cNvPr>
          <p:cNvSpPr/>
          <p:nvPr/>
        </p:nvSpPr>
        <p:spPr>
          <a:xfrm>
            <a:off x="1763944" y="7776491"/>
            <a:ext cx="2835235" cy="354330"/>
          </a:xfrm>
          <a:prstGeom prst="rect">
            <a:avLst/>
          </a:prstGeom>
          <a:noFill/>
          <a:ln/>
        </p:spPr>
        <p:txBody>
          <a:bodyPr wrap="none" lIns="0" tIns="0" rIns="0" bIns="0" rtlCol="0" anchor="t"/>
          <a:lstStyle/>
          <a:p>
            <a:pPr marL="342900" indent="-342900">
              <a:lnSpc>
                <a:spcPts val="2750"/>
              </a:lnSpc>
              <a:buFont typeface="Arial" panose="020B0604020202020204" pitchFamily="34" charset="0"/>
              <a:buChar char="•"/>
            </a:pPr>
            <a:r>
              <a:rPr lang="en-US" sz="2200" dirty="0">
                <a:solidFill>
                  <a:srgbClr val="F2E782"/>
                </a:solidFill>
                <a:latin typeface="Prata" pitchFamily="34" charset="0"/>
                <a:ea typeface="Prata" pitchFamily="34" charset="-122"/>
                <a:cs typeface="Prata" pitchFamily="34" charset="-120"/>
              </a:rPr>
              <a:t>User Profile</a:t>
            </a:r>
            <a:endParaRPr lang="en-US" sz="2200" dirty="0"/>
          </a:p>
        </p:txBody>
      </p:sp>
      <p:pic>
        <p:nvPicPr>
          <p:cNvPr id="4" name="Picture 3">
            <a:extLst>
              <a:ext uri="{FF2B5EF4-FFF2-40B4-BE49-F238E27FC236}">
                <a16:creationId xmlns:a16="http://schemas.microsoft.com/office/drawing/2014/main" id="{21052A6A-87BC-249D-7826-0FA467C4CF6A}"/>
              </a:ext>
            </a:extLst>
          </p:cNvPr>
          <p:cNvPicPr>
            <a:picLocks noChangeAspect="1"/>
          </p:cNvPicPr>
          <p:nvPr/>
        </p:nvPicPr>
        <p:blipFill>
          <a:blip r:embed="rId3"/>
          <a:srcRect/>
          <a:stretch/>
        </p:blipFill>
        <p:spPr>
          <a:xfrm>
            <a:off x="3249807" y="3275613"/>
            <a:ext cx="8623254" cy="4318367"/>
          </a:xfrm>
          <a:prstGeom prst="rect">
            <a:avLst/>
          </a:prstGeom>
        </p:spPr>
      </p:pic>
      <p:pic>
        <p:nvPicPr>
          <p:cNvPr id="6" name="Picture 5">
            <a:extLst>
              <a:ext uri="{FF2B5EF4-FFF2-40B4-BE49-F238E27FC236}">
                <a16:creationId xmlns:a16="http://schemas.microsoft.com/office/drawing/2014/main" id="{5C6EC49D-58D0-03C5-5B02-12165C354D19}"/>
              </a:ext>
            </a:extLst>
          </p:cNvPr>
          <p:cNvPicPr>
            <a:picLocks noChangeAspect="1"/>
          </p:cNvPicPr>
          <p:nvPr/>
        </p:nvPicPr>
        <p:blipFill>
          <a:blip r:embed="rId4"/>
          <a:stretch>
            <a:fillRect/>
          </a:stretch>
        </p:blipFill>
        <p:spPr>
          <a:xfrm>
            <a:off x="12610835" y="6943905"/>
            <a:ext cx="2143424" cy="1286054"/>
          </a:xfrm>
          <a:prstGeom prst="rect">
            <a:avLst/>
          </a:prstGeom>
        </p:spPr>
      </p:pic>
    </p:spTree>
    <p:extLst>
      <p:ext uri="{BB962C8B-B14F-4D97-AF65-F5344CB8AC3E}">
        <p14:creationId xmlns:p14="http://schemas.microsoft.com/office/powerpoint/2010/main" val="938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1745</Words>
  <Application>Microsoft Office PowerPoint</Application>
  <PresentationFormat>Custom</PresentationFormat>
  <Paragraphs>309</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Raleway</vt:lpstr>
      <vt:lpstr>Arial</vt:lpstr>
      <vt:lpstr>Raleway Bold</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nikhitha pulicharla</cp:lastModifiedBy>
  <cp:revision>67</cp:revision>
  <dcterms:created xsi:type="dcterms:W3CDTF">2024-12-20T18:09:35Z</dcterms:created>
  <dcterms:modified xsi:type="dcterms:W3CDTF">2025-01-04T09:07:12Z</dcterms:modified>
</cp:coreProperties>
</file>